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314" r:id="rId3"/>
    <p:sldId id="325" r:id="rId4"/>
    <p:sldId id="257" r:id="rId5"/>
    <p:sldId id="282" r:id="rId6"/>
    <p:sldId id="264" r:id="rId7"/>
    <p:sldId id="269" r:id="rId8"/>
    <p:sldId id="307" r:id="rId9"/>
    <p:sldId id="273" r:id="rId10"/>
    <p:sldId id="308" r:id="rId11"/>
    <p:sldId id="315" r:id="rId12"/>
    <p:sldId id="267" r:id="rId13"/>
    <p:sldId id="297" r:id="rId14"/>
    <p:sldId id="266" r:id="rId15"/>
    <p:sldId id="274" r:id="rId16"/>
    <p:sldId id="268" r:id="rId17"/>
    <p:sldId id="258" r:id="rId18"/>
    <p:sldId id="276" r:id="rId19"/>
    <p:sldId id="275" r:id="rId20"/>
    <p:sldId id="259" r:id="rId21"/>
    <p:sldId id="260" r:id="rId22"/>
    <p:sldId id="277" r:id="rId23"/>
    <p:sldId id="280" r:id="rId24"/>
    <p:sldId id="313" r:id="rId25"/>
    <p:sldId id="278" r:id="rId26"/>
    <p:sldId id="279" r:id="rId27"/>
    <p:sldId id="284" r:id="rId28"/>
    <p:sldId id="321" r:id="rId29"/>
    <p:sldId id="320" r:id="rId30"/>
    <p:sldId id="300" r:id="rId31"/>
    <p:sldId id="302" r:id="rId32"/>
    <p:sldId id="301" r:id="rId33"/>
    <p:sldId id="286" r:id="rId34"/>
    <p:sldId id="288" r:id="rId35"/>
    <p:sldId id="289" r:id="rId36"/>
    <p:sldId id="322" r:id="rId37"/>
    <p:sldId id="291" r:id="rId38"/>
    <p:sldId id="309" r:id="rId39"/>
    <p:sldId id="323" r:id="rId40"/>
    <p:sldId id="310" r:id="rId41"/>
    <p:sldId id="295" r:id="rId42"/>
    <p:sldId id="296" r:id="rId43"/>
    <p:sldId id="294" r:id="rId44"/>
    <p:sldId id="263" r:id="rId45"/>
    <p:sldId id="298" r:id="rId46"/>
    <p:sldId id="324" r:id="rId47"/>
    <p:sldId id="293" r:id="rId48"/>
    <p:sldId id="306" r:id="rId49"/>
    <p:sldId id="305" r:id="rId50"/>
    <p:sldId id="299" r:id="rId51"/>
    <p:sldId id="304" r:id="rId52"/>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79713" autoAdjust="0"/>
  </p:normalViewPr>
  <p:slideViewPr>
    <p:cSldViewPr snapToGrid="0">
      <p:cViewPr varScale="1">
        <p:scale>
          <a:sx n="59" d="100"/>
          <a:sy n="59" d="100"/>
        </p:scale>
        <p:origin x="1170"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8/02/2021</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08/02/2021</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t.wikipedia.org/wiki/C%C3%B3digo_de_m%C3%A1quina"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pt.wikipedia.org/wiki/Linguagem_human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analtech.com.br/ciencia/Pela-primeira-vez-na-mundo-computador-engana-pessoas-e-passa-no-teste-de-Tur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cs typeface="Calibri"/>
              </a:rPr>
              <a:t>Inteligência</a:t>
            </a:r>
            <a:r>
              <a:rPr lang="pt-BR" sz="1200" dirty="0">
                <a:cs typeface="Calibri"/>
              </a:rPr>
              <a:t>:</a:t>
            </a:r>
            <a:r>
              <a:rPr lang="pt-BR" sz="1200" dirty="0"/>
              <a:t> é a capacidade de alguém para lógica, abstração, memorização, compreensão, autoconhecimento, comunicação, aprendizado, controle emocional, planejamento e resolução de </a:t>
            </a:r>
            <a:r>
              <a:rPr lang="pt-BR" sz="1200" dirty="0" smtClean="0"/>
              <a:t>problemas, etc.</a:t>
            </a:r>
            <a:r>
              <a:rPr lang="pt-BR" sz="1200" baseline="0" dirty="0">
                <a:cs typeface="Calibri"/>
              </a:rPr>
              <a:t> </a:t>
            </a:r>
            <a:r>
              <a:rPr lang="pt-BR" sz="1200" dirty="0" smtClean="0"/>
              <a:t>Etimologicamente</a:t>
            </a:r>
            <a:r>
              <a:rPr lang="pt-BR" sz="1200" dirty="0"/>
              <a:t>, a palavra "inteligência" se originou a partir do latim </a:t>
            </a:r>
            <a:r>
              <a:rPr lang="pt-BR" sz="1200" i="1" dirty="0"/>
              <a:t>intelligentia</a:t>
            </a:r>
            <a:r>
              <a:rPr lang="pt-BR" sz="1200" dirty="0"/>
              <a:t> , oriundo de </a:t>
            </a:r>
            <a:r>
              <a:rPr lang="pt-BR" sz="1200" i="1" dirty="0"/>
              <a:t>intelligere</a:t>
            </a:r>
            <a:r>
              <a:rPr lang="pt-BR" sz="1200" dirty="0"/>
              <a:t>, em que o prefixo </a:t>
            </a:r>
            <a:r>
              <a:rPr lang="pt-BR" sz="1200" i="1" dirty="0"/>
              <a:t>inter </a:t>
            </a:r>
            <a:r>
              <a:rPr lang="pt-BR" sz="1200" dirty="0"/>
              <a:t>significa "entre", e </a:t>
            </a:r>
            <a:r>
              <a:rPr lang="pt-BR" sz="1200" i="1" dirty="0"/>
              <a:t>legere </a:t>
            </a:r>
            <a:r>
              <a:rPr lang="pt-BR" sz="1200" dirty="0"/>
              <a:t>quer dizer "escolha". Assim sendo, o significado original deste termo faz referência a capacidade de escolha de um indivíduo entre as várias possibilidades ou opções que lhe são apresentadas.</a:t>
            </a:r>
          </a:p>
          <a:p>
            <a:endParaRPr lang="pt-BR" sz="1200" dirty="0">
              <a:cs typeface="Calibri" panose="020F0502020204030204"/>
            </a:endParaRPr>
          </a:p>
          <a:p>
            <a:pPr marL="171450" indent="-171450">
              <a:buFont typeface="Arial" panose="020B0604020202020204" pitchFamily="34" charset="0"/>
              <a:buChar char="•"/>
            </a:pPr>
            <a:r>
              <a:rPr lang="pt-BR" sz="1200" b="1" dirty="0"/>
              <a:t>Artificial</a:t>
            </a:r>
            <a:r>
              <a:rPr lang="pt-BR" sz="1200" dirty="0"/>
              <a:t>: feito com arte, produzido pela mão do homem, não pela natureza.</a:t>
            </a:r>
            <a:endParaRPr lang="pt-BR" sz="1200" b="1" dirty="0">
              <a:cs typeface="Calibri"/>
            </a:endParaRPr>
          </a:p>
          <a:p>
            <a:pPr marL="316188" indent="-316188">
              <a:buFont typeface="Arial" panose="020B0604020202020204" pitchFamily="34" charset="0"/>
              <a:buChar char="•"/>
            </a:pPr>
            <a:endParaRPr lang="pt-BR" sz="1200" b="1" dirty="0"/>
          </a:p>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smtClean="0"/>
              <a:t>Porém</a:t>
            </a:r>
            <a:r>
              <a:rPr lang="pt-BR" sz="1200" dirty="0"/>
              <a:t>, esta </a:t>
            </a:r>
            <a:r>
              <a:rPr lang="pt-BR" sz="1200" i="1" dirty="0"/>
              <a:t>imitação</a:t>
            </a:r>
            <a:r>
              <a:rPr lang="pt-BR" sz="1200" dirty="0"/>
              <a:t> não será perfeita dado que somos construídos de matéria viva e até o momento não fomos capazes de criar nada semelhante ao nosso cérebro. </a:t>
            </a:r>
            <a:endParaRPr lang="pt-BR" sz="1200" dirty="0" smtClean="0"/>
          </a:p>
          <a:p>
            <a:pPr marL="171450" indent="-171450">
              <a:buFont typeface="Arial" panose="020B0604020202020204" pitchFamily="34" charset="0"/>
              <a:buChar char="•"/>
            </a:pPr>
            <a:r>
              <a:rPr lang="pt-BR" sz="1200" dirty="0" smtClean="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r>
              <a:rPr lang="pt-BR" sz="1200" dirty="0" smtClean="0"/>
              <a:t>.</a:t>
            </a:r>
            <a:endParaRPr lang="en-US" sz="1200" dirty="0"/>
          </a:p>
          <a:p>
            <a:endParaRPr lang="pt-BR"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endParaRPr lang="en-US" sz="1200" dirty="0" smtClean="0"/>
          </a:p>
          <a:p>
            <a:pPr rtl="0"/>
            <a:endParaRPr lang="en-US" sz="1200" dirty="0"/>
          </a:p>
          <a:p>
            <a:pPr rtl="0"/>
            <a:r>
              <a:rPr lang="en-US" sz="1200" i="1" dirty="0"/>
              <a:t>AI is a </a:t>
            </a:r>
            <a:r>
              <a:rPr lang="en-US" sz="1200" i="1" dirty="0" smtClean="0"/>
              <a:t>broader concept </a:t>
            </a:r>
            <a:r>
              <a:rPr lang="en-US" sz="1200" i="1" dirty="0"/>
              <a:t>to create intelligent machines that can simulate human thinking capability and behavior, whereas, machine learning is an application or subset of AI that allows machines to learn from data without being programmed explicitly.</a:t>
            </a:r>
            <a:endParaRPr lang="en-US"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95756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b="1" dirty="0" smtClean="0">
                <a:cs typeface="Calibri"/>
              </a:rPr>
              <a:t>Processamento de linguagem natural</a:t>
            </a:r>
            <a:r>
              <a:rPr lang="pt-BR" sz="1200" b="0" dirty="0" smtClean="0">
                <a:cs typeface="Calibri"/>
              </a:rPr>
              <a:t>: criação automática de resumos,</a:t>
            </a:r>
            <a:r>
              <a:rPr lang="pt-BR" sz="1200" b="0" baseline="0" dirty="0" smtClean="0">
                <a:cs typeface="Calibri"/>
              </a:rPr>
              <a:t> tradução de textos em uma língua para outra, reconhecimento de fala, etc.</a:t>
            </a:r>
          </a:p>
          <a:p>
            <a:pPr marL="0" indent="0">
              <a:buFont typeface="Arial" panose="020B0604020202020204" pitchFamily="34" charset="0"/>
              <a:buNone/>
            </a:pPr>
            <a:r>
              <a:rPr lang="pt-BR" sz="1200" b="1" baseline="0" dirty="0" smtClean="0">
                <a:cs typeface="Calibri"/>
              </a:rPr>
              <a:t>Representação do conhecimento</a:t>
            </a:r>
            <a:r>
              <a:rPr lang="pt-BR" sz="1200"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smtClean="0">
                <a:cs typeface="Calibri"/>
              </a:rPr>
              <a:t>Raciocínio automatizado</a:t>
            </a:r>
            <a:r>
              <a:rPr lang="pt-BR" sz="1200"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smtClean="0">
                <a:cs typeface="Calibri"/>
              </a:rPr>
              <a:t>Visão computacional</a:t>
            </a:r>
            <a:r>
              <a:rPr lang="pt-BR" sz="1200" b="0" baseline="0" dirty="0" smtClean="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sz="1200" b="1" baseline="0" dirty="0" smtClean="0">
                <a:cs typeface="Calibri"/>
              </a:rPr>
              <a:t>Robótica</a:t>
            </a:r>
            <a:r>
              <a:rPr lang="pt-BR" sz="1200"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smtClean="0">
                <a:cs typeface="Calibri"/>
              </a:rPr>
              <a:t>Aprendizado de máquina</a:t>
            </a:r>
            <a:r>
              <a:rPr lang="pt-BR" sz="1200"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atravésda experiência.</a:t>
            </a:r>
            <a:endParaRPr lang="pt-BR" sz="1200" b="0" dirty="0" smtClean="0">
              <a:cs typeface="Calibri"/>
            </a:endParaRPr>
          </a:p>
          <a:p>
            <a:pPr marL="316188" indent="-316188">
              <a:buFont typeface="Arial" panose="020B0604020202020204" pitchFamily="34" charset="0"/>
              <a:buChar char="•"/>
            </a:pPr>
            <a:endParaRPr lang="pt-BR" sz="1200" b="1" dirty="0" smtClean="0">
              <a:cs typeface="Calibri"/>
            </a:endParaRPr>
          </a:p>
          <a:p>
            <a:pPr marL="171450" indent="-171450">
              <a:buFont typeface="Arial" panose="020B0604020202020204" pitchFamily="34" charset="0"/>
              <a:buChar char="•"/>
            </a:pPr>
            <a:r>
              <a:rPr lang="pt-BR" sz="1200" b="1" dirty="0" smtClean="0">
                <a:cs typeface="Calibri"/>
              </a:rPr>
              <a:t>Inteligência</a:t>
            </a:r>
            <a:r>
              <a:rPr lang="pt-BR" sz="1200" dirty="0">
                <a:cs typeface="Calibri"/>
              </a:rPr>
              <a:t>:</a:t>
            </a:r>
            <a:r>
              <a:rPr lang="pt-BR" sz="1200" dirty="0"/>
              <a:t> é a capacidade de alguém para lógica, abstração, memorização, compreensão, autoconhecimento, comunicação, aprendizado, controle emocional, planejamento e resolução de </a:t>
            </a:r>
            <a:r>
              <a:rPr lang="pt-BR" sz="1200" dirty="0" smtClean="0"/>
              <a:t>problemas.</a:t>
            </a:r>
            <a:r>
              <a:rPr lang="pt-BR" sz="1200" baseline="0" dirty="0">
                <a:cs typeface="Calibri"/>
              </a:rPr>
              <a:t> </a:t>
            </a:r>
            <a:r>
              <a:rPr lang="pt-BR" sz="1200" dirty="0" smtClean="0"/>
              <a:t>Etimologicamente</a:t>
            </a:r>
            <a:r>
              <a:rPr lang="pt-BR" sz="1200" dirty="0"/>
              <a:t>, a palavra "inteligência" se originou a partir do latim </a:t>
            </a:r>
            <a:r>
              <a:rPr lang="pt-BR" sz="1200" i="1" dirty="0"/>
              <a:t>intelligentia</a:t>
            </a:r>
            <a:r>
              <a:rPr lang="pt-BR" sz="1200" dirty="0"/>
              <a:t> , oriundo de </a:t>
            </a:r>
            <a:r>
              <a:rPr lang="pt-BR" sz="1200" i="1" dirty="0"/>
              <a:t>intelligere</a:t>
            </a:r>
            <a:r>
              <a:rPr lang="pt-BR" sz="1200" dirty="0"/>
              <a:t>, em que o prefixo </a:t>
            </a:r>
            <a:r>
              <a:rPr lang="pt-BR" sz="1200" i="1" dirty="0"/>
              <a:t>inter </a:t>
            </a:r>
            <a:r>
              <a:rPr lang="pt-BR" sz="1200" dirty="0"/>
              <a:t>significa "entre", e </a:t>
            </a:r>
            <a:r>
              <a:rPr lang="pt-BR" sz="1200" i="1" dirty="0"/>
              <a:t>legere </a:t>
            </a:r>
            <a:r>
              <a:rPr lang="pt-BR" sz="1200" dirty="0"/>
              <a:t>quer dizer "escolha". Assim sendo, o significado original deste termo faz referência a capacidade de escolha de um indivíduo entre as várias possibilidades ou opções que lhe são apresentadas</a:t>
            </a:r>
            <a:r>
              <a:rPr lang="pt-BR" sz="1200" dirty="0" smtClean="0"/>
              <a:t>.</a:t>
            </a:r>
            <a:endParaRPr lang="pt-BR" sz="1200" dirty="0">
              <a:cs typeface="Calibri" panose="020F0502020204030204"/>
            </a:endParaRPr>
          </a:p>
          <a:p>
            <a:pPr marL="171450" indent="-171450">
              <a:buFont typeface="Arial" panose="020B0604020202020204" pitchFamily="34" charset="0"/>
              <a:buChar char="•"/>
            </a:pPr>
            <a:r>
              <a:rPr lang="pt-BR" sz="1200" b="1" dirty="0"/>
              <a:t>Artificial</a:t>
            </a:r>
            <a:r>
              <a:rPr lang="pt-BR" sz="1200" dirty="0"/>
              <a:t>: feito com arte, produzido pela mão do homem, não pela </a:t>
            </a:r>
            <a:r>
              <a:rPr lang="pt-BR" sz="1200" dirty="0" smtClean="0"/>
              <a:t>natureza.</a:t>
            </a:r>
            <a:endParaRPr lang="pt-BR" sz="1200" b="1" dirty="0">
              <a:cs typeface="Calibri"/>
            </a:endParaRPr>
          </a:p>
          <a:p>
            <a:pPr marL="171450" indent="-171450">
              <a:buFont typeface="Arial" panose="020B0604020202020204" pitchFamily="34" charset="0"/>
              <a:buChar char="•"/>
            </a:pPr>
            <a:r>
              <a:rPr lang="pt-BR" sz="1200" b="1" dirty="0" smtClean="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smtClean="0"/>
              <a:t>Porém</a:t>
            </a:r>
            <a:r>
              <a:rPr lang="pt-BR" sz="1200" dirty="0"/>
              <a:t>, esta </a:t>
            </a:r>
            <a:r>
              <a:rPr lang="pt-BR" sz="1200" i="1" dirty="0"/>
              <a:t>imitação</a:t>
            </a:r>
            <a:r>
              <a:rPr lang="pt-BR" sz="1200" dirty="0"/>
              <a:t> não será perfeita dado que somos construídos de matéria viva e até o momento não fomos capazes de criar nada semelhante ao nosso cérebro. </a:t>
            </a:r>
            <a:endParaRPr lang="pt-BR" sz="1200" dirty="0" smtClean="0"/>
          </a:p>
          <a:p>
            <a:pPr marL="171450" indent="-171450">
              <a:buFont typeface="Arial" panose="020B0604020202020204" pitchFamily="34" charset="0"/>
              <a:buChar char="•"/>
            </a:pPr>
            <a:r>
              <a:rPr lang="pt-BR" sz="1200" dirty="0" smtClean="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r>
              <a:rPr lang="pt-BR" sz="1200" dirty="0" smtClean="0"/>
              <a:t>.</a:t>
            </a:r>
            <a:endParaRPr lang="en-US" sz="1200" dirty="0"/>
          </a:p>
          <a:p>
            <a:endParaRPr lang="pt-BR" sz="1200" dirty="0" smtClean="0"/>
          </a:p>
          <a:p>
            <a:r>
              <a:rPr lang="en-US" sz="1200" dirty="0" smtClean="0"/>
              <a:t>KR&amp;R: Knowledge representation and reasoning</a:t>
            </a:r>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457468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Recomendação de anúncios/produtos: IA extrai conhecimento através do comportamento dos clientes e com isso consegue recomendar produtos específicos/customizados para os clientes.</a:t>
            </a:r>
          </a:p>
          <a:p>
            <a:endParaRPr lang="pt-BR" sz="1200" dirty="0" smtClean="0"/>
          </a:p>
          <a:p>
            <a:r>
              <a:rPr lang="pt-BR" sz="1200" dirty="0" smtClean="0"/>
              <a:t>“Faculdade particular usa robô para corrigir provas e dar nota aos alunos”, </a:t>
            </a:r>
            <a:r>
              <a:rPr lang="pt-BR" sz="1200" dirty="0" smtClean="0">
                <a:hlinkClick r:id="rId3"/>
              </a:rPr>
              <a:t>https://cartacampinas.com.br/2020/04/faculdade-particular-usa-robo-para-corrigir-provas-e-dar-nota-aos-alunos/</a:t>
            </a:r>
            <a:endParaRPr lang="pt-BR" sz="1200" dirty="0" smtClean="0"/>
          </a:p>
          <a:p>
            <a:endParaRPr lang="pt-BR" sz="1200" dirty="0" smtClean="0"/>
          </a:p>
          <a:p>
            <a:r>
              <a:rPr lang="pt-BR" sz="1200" dirty="0" smtClean="0"/>
              <a:t>“</a:t>
            </a:r>
            <a:r>
              <a:rPr lang="en-US" sz="1200" dirty="0" smtClean="0"/>
              <a:t>Artificial Intelligence May Be Key to Better Weather Forecasts</a:t>
            </a:r>
            <a:r>
              <a:rPr lang="pt-BR" sz="1200" dirty="0" smtClean="0"/>
              <a:t>”, https://eos.org/opinions/artificial-intelligence-may-be-key-to-better-we</a:t>
            </a:r>
          </a:p>
          <a:p>
            <a:endParaRPr lang="pt-BR" sz="1200" dirty="0" smtClean="0"/>
          </a:p>
          <a:p>
            <a:r>
              <a:rPr lang="pt-BR" sz="1200" dirty="0" smtClean="0"/>
              <a:t>“</a:t>
            </a:r>
            <a:r>
              <a:rPr lang="en-US" sz="1200" dirty="0" smtClean="0"/>
              <a:t>AI improves fraud detection, prediction and prevention</a:t>
            </a:r>
            <a:r>
              <a:rPr lang="pt-BR" sz="1200" dirty="0" smtClean="0"/>
              <a:t>”,</a:t>
            </a:r>
            <a:r>
              <a:rPr lang="pt-BR" sz="1200" baseline="0" dirty="0" smtClean="0"/>
              <a:t> </a:t>
            </a:r>
            <a:r>
              <a:rPr lang="pt-BR" sz="1200" dirty="0" smtClean="0">
                <a:hlinkClick r:id="rId4"/>
              </a:rPr>
              <a:t>https://www.ibm.com/analytics/fraud-prediction</a:t>
            </a:r>
            <a:r>
              <a:rPr lang="pt-BR" sz="1200" dirty="0" smtClean="0">
                <a:hlinkClick r:id="rId5"/>
              </a:rPr>
              <a:t>ather-forecasts</a:t>
            </a:r>
            <a:endParaRPr lang="pt-BR" sz="1200" dirty="0" smtClean="0"/>
          </a:p>
          <a:p>
            <a:endParaRPr lang="pt-BR" sz="1200" dirty="0" smtClean="0"/>
          </a:p>
          <a:p>
            <a:r>
              <a:rPr lang="pt-BR" sz="1200" dirty="0" smtClean="0"/>
              <a:t>“Inteligência artificial ajuda em diagnóstico da covid-19 no Brasil”, </a:t>
            </a:r>
            <a:r>
              <a:rPr lang="pt-BR" sz="1200" dirty="0" smtClean="0">
                <a:hlinkClick r:id="rId6"/>
              </a:rPr>
              <a:t>https://www.correiobraziliense.com.br/app/noticia/ciencia-e-saude/2020/08/04/interna_ciencia_saude,878353/inteligencia-artificial-ajuda-em-diagnostico-da-covid-19-no-brasil.shtml</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853620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sz="1200" b="1" dirty="0"/>
              <a:t>Predição de surtos de doenças infecciosas</a:t>
            </a:r>
            <a:r>
              <a:rPr lang="pt-BR" sz="1200" dirty="0"/>
              <a:t>: IA ajudou uma startup a prever em Dezembro de 2019 o novo surto de corona vírus e onde ele apareceria em </a:t>
            </a:r>
            <a:r>
              <a:rPr lang="pt-BR" sz="1200" dirty="0" smtClean="0"/>
              <a:t>seguida.</a:t>
            </a:r>
            <a:endParaRPr lang="pt-BR" sz="1200" baseline="0" dirty="0" smtClean="0"/>
          </a:p>
          <a:p>
            <a:pPr marL="628650" lvl="1" indent="-171450" defTabSz="1686336">
              <a:buFont typeface="Arial" panose="020B0604020202020204" pitchFamily="34" charset="0"/>
              <a:buChar char="•"/>
              <a:defRPr/>
            </a:pPr>
            <a:r>
              <a:rPr lang="pt-BR" sz="1200" dirty="0" smtClean="0"/>
              <a:t>Eles utilizaram processamento de linguagem natural e aprendizado de máquina para processar informações e notícias publicadas em redes sociais, sites e jornais em mais de 30 idiomas, além de informações sobre passagens aéreas.</a:t>
            </a:r>
          </a:p>
          <a:p>
            <a:pPr marL="171450" indent="-171450" defTabSz="1686336">
              <a:buFont typeface="Arial" panose="020B0604020202020204" pitchFamily="34" charset="0"/>
              <a:buChar char="•"/>
              <a:defRPr/>
            </a:pPr>
            <a:r>
              <a:rPr lang="pt-BR" sz="1200" b="1" dirty="0" smtClean="0"/>
              <a:t>Criação </a:t>
            </a:r>
            <a:r>
              <a:rPr lang="pt-BR" sz="1200" b="1" dirty="0"/>
              <a:t>de vídeos/fotos falsas</a:t>
            </a:r>
            <a:r>
              <a:rPr lang="pt-BR" sz="1200" dirty="0"/>
              <a:t>: Redes Generativas Adversariais e Autoencoders foram </a:t>
            </a:r>
            <a:r>
              <a:rPr lang="pt-BR" sz="1200" dirty="0" smtClean="0"/>
              <a:t>usados </a:t>
            </a:r>
            <a:r>
              <a:rPr lang="pt-BR" sz="1200" dirty="0"/>
              <a:t>no vídeo viral que </a:t>
            </a:r>
            <a:r>
              <a:rPr lang="pt-BR" sz="1200" dirty="0" smtClean="0"/>
              <a:t>utilizou </a:t>
            </a:r>
            <a:r>
              <a:rPr lang="pt-BR" sz="1200" dirty="0"/>
              <a:t>trecho de “A Usurpadora” para falsificar uma conversa entre Lula e </a:t>
            </a:r>
            <a:r>
              <a:rPr lang="pt-BR" sz="1200" dirty="0" smtClean="0"/>
              <a:t>Bolsonaro.</a:t>
            </a:r>
          </a:p>
          <a:p>
            <a:pPr marL="171450" indent="-171450" defTabSz="1686336">
              <a:buFont typeface="Arial" panose="020B0604020202020204" pitchFamily="34" charset="0"/>
              <a:buChar char="•"/>
              <a:defRPr/>
            </a:pPr>
            <a:r>
              <a:rPr lang="pt-BR" sz="1200" b="1" dirty="0" smtClean="0"/>
              <a:t>Criação </a:t>
            </a:r>
            <a:r>
              <a:rPr lang="pt-BR" sz="1200" b="1" dirty="0"/>
              <a:t>de novos medicamentos</a:t>
            </a:r>
            <a:r>
              <a:rPr lang="pt-BR" sz="1200" dirty="0"/>
              <a:t>: IA foi utilizada para criar uma droga capaz de combater o transtorno obsessivo-compulsivo (TOC). </a:t>
            </a:r>
            <a:endParaRPr lang="pt-BR" sz="1200" dirty="0" smtClean="0"/>
          </a:p>
          <a:p>
            <a:pPr marL="628650" lvl="1" indent="-171450" defTabSz="1686336">
              <a:buFont typeface="Arial" panose="020B0604020202020204" pitchFamily="34" charset="0"/>
              <a:buChar char="•"/>
              <a:defRPr/>
            </a:pPr>
            <a:r>
              <a:rPr lang="pt-BR" sz="1200" dirty="0" smtClean="0"/>
              <a:t>Uma </a:t>
            </a:r>
            <a:r>
              <a:rPr lang="pt-BR" sz="1200" dirty="0"/>
              <a:t>Rede </a:t>
            </a:r>
            <a:r>
              <a:rPr lang="pt-BR" sz="1200" dirty="0" smtClean="0"/>
              <a:t>Neural (professor) </a:t>
            </a:r>
            <a:r>
              <a:rPr lang="pt-BR" sz="1200" dirty="0"/>
              <a:t>é inicialmente treinada para distinguir entre compostos químicos que </a:t>
            </a:r>
            <a:r>
              <a:rPr lang="pt-BR" sz="1200" dirty="0" smtClean="0"/>
              <a:t>funcionam </a:t>
            </a:r>
            <a:r>
              <a:rPr lang="pt-BR" sz="1200" dirty="0"/>
              <a:t>no sistema imunológico humano e </a:t>
            </a:r>
            <a:r>
              <a:rPr lang="pt-BR" sz="1200" dirty="0" smtClean="0"/>
              <a:t>compostos inúteis</a:t>
            </a:r>
            <a:r>
              <a:rPr lang="pt-BR" sz="1200" dirty="0"/>
              <a:t>. </a:t>
            </a:r>
            <a:endParaRPr lang="pt-BR" sz="1200" dirty="0" smtClean="0"/>
          </a:p>
          <a:p>
            <a:pPr marL="628650" lvl="1" indent="-171450" defTabSz="1686336">
              <a:buFont typeface="Arial" panose="020B0604020202020204" pitchFamily="34" charset="0"/>
              <a:buChar char="•"/>
              <a:defRPr/>
            </a:pPr>
            <a:r>
              <a:rPr lang="pt-BR" sz="1200" dirty="0" smtClean="0"/>
              <a:t>Na</a:t>
            </a:r>
            <a:r>
              <a:rPr lang="pt-BR" sz="1200" baseline="0" dirty="0" smtClean="0"/>
              <a:t> sequência, outro </a:t>
            </a:r>
            <a:r>
              <a:rPr lang="pt-BR" sz="1200" dirty="0" smtClean="0"/>
              <a:t>modelo (aluno) aprende a gerar diferentes combinações de compostos.</a:t>
            </a:r>
          </a:p>
          <a:p>
            <a:pPr marL="628650" lvl="1" indent="-171450" defTabSz="1686336">
              <a:buFont typeface="Arial" panose="020B0604020202020204" pitchFamily="34" charset="0"/>
              <a:buChar char="•"/>
              <a:defRPr/>
            </a:pPr>
            <a:r>
              <a:rPr lang="pt-BR" sz="1200" dirty="0" smtClean="0"/>
              <a:t>Em seguida, o aluno gera </a:t>
            </a:r>
            <a:r>
              <a:rPr lang="pt-BR" sz="1200" dirty="0"/>
              <a:t>trilhões de diferentes combinações de compostos e </a:t>
            </a:r>
            <a:r>
              <a:rPr lang="pt-BR" sz="1200" dirty="0" smtClean="0"/>
              <a:t>os apresenta ao</a:t>
            </a:r>
            <a:r>
              <a:rPr lang="pt-BR" sz="1200" baseline="0" dirty="0" smtClean="0"/>
              <a:t> professor</a:t>
            </a:r>
            <a:r>
              <a:rPr lang="pt-BR" sz="1200" dirty="0" smtClean="0"/>
              <a:t>, </a:t>
            </a:r>
            <a:r>
              <a:rPr lang="pt-BR" sz="1200" dirty="0"/>
              <a:t>que separa as combinações que podem resultar em novos medicamentos. </a:t>
            </a:r>
            <a:endParaRPr lang="pt-BR" sz="1200" dirty="0" smtClean="0"/>
          </a:p>
          <a:p>
            <a:pPr marL="628650" lvl="1" indent="-171450" defTabSz="1686336">
              <a:buFont typeface="Arial" panose="020B0604020202020204" pitchFamily="34" charset="0"/>
              <a:buChar char="•"/>
              <a:defRPr/>
            </a:pPr>
            <a:r>
              <a:rPr lang="pt-BR" sz="1200" dirty="0" smtClean="0"/>
              <a:t>Neste </a:t>
            </a:r>
            <a:r>
              <a:rPr lang="pt-BR" sz="1200" dirty="0"/>
              <a:t>caso, IA ajudou a encurtar o tempo necessário para se encontrar novos medicamentos de 4 para menos de 1 ano.</a:t>
            </a:r>
          </a:p>
          <a:p>
            <a:pPr marL="316188" indent="-316188" defTabSz="1686336">
              <a:buFont typeface="Arial" panose="020B0604020202020204" pitchFamily="34" charset="0"/>
              <a:buChar char="•"/>
              <a:defRPr/>
            </a:pPr>
            <a:endParaRPr lang="pt-BR" sz="1200" dirty="0"/>
          </a:p>
          <a:p>
            <a:pPr marL="316188" indent="-316188" defTabSz="1686336">
              <a:buFont typeface="Arial" panose="020B0604020202020204" pitchFamily="34" charset="0"/>
              <a:buChar char="•"/>
              <a:defRPr/>
            </a:pPr>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74180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dirty="0"/>
              <a:t>AI is a broad concept of machines being able to carry out tasks smartly while machine learning (ML) is a current (probably the most popular) </a:t>
            </a:r>
            <a:r>
              <a:rPr lang="en-US" sz="1200" dirty="0" smtClean="0"/>
              <a:t>application/sub-area </a:t>
            </a:r>
            <a:r>
              <a:rPr lang="en-US" sz="1200" dirty="0"/>
              <a:t>of AI that enables machines to learn from large amounts of data and act accordingly without being explicitly programmed.  </a:t>
            </a:r>
          </a:p>
          <a:p>
            <a:endParaRPr lang="en-US" sz="1200" dirty="0"/>
          </a:p>
          <a:p>
            <a:pPr defTabSz="1686336">
              <a:defRPr/>
            </a:pPr>
            <a:r>
              <a:rPr lang="en-US" sz="1200" dirty="0"/>
              <a:t>AI is the ability to acquire and apply knowledge, and perform naturally like a human. For example, planning, problem solving, reasoning, learning, etc.</a:t>
            </a:r>
          </a:p>
          <a:p>
            <a:endParaRPr lang="en-US" sz="1200" dirty="0"/>
          </a:p>
          <a:p>
            <a:pPr marL="171450" indent="-171450">
              <a:buFont typeface="Arial" panose="020B0604020202020204" pitchFamily="34" charset="0"/>
              <a:buChar char="•"/>
            </a:pPr>
            <a:r>
              <a:rPr lang="pt-BR" sz="1200" b="1" i="1" dirty="0"/>
              <a:t>Planejamento</a:t>
            </a:r>
            <a:r>
              <a:rPr lang="pt-BR" sz="1200" b="0" i="0" dirty="0"/>
              <a:t>: (determinar ações necessárias para se atingir um objetivo) tem como objetivo refletir e decidir quais ações devem ser tomadas por uma máquina, antecipando resultados esperados. Exemplo: planejamento de uma operação de resgate após um desastre </a:t>
            </a:r>
            <a:r>
              <a:rPr lang="pt-BR" sz="1200" b="0" i="0" dirty="0" smtClean="0"/>
              <a:t>natural.</a:t>
            </a:r>
          </a:p>
          <a:p>
            <a:pPr marL="171450" indent="-171450">
              <a:buFont typeface="Arial" panose="020B0604020202020204" pitchFamily="34" charset="0"/>
              <a:buChar char="•"/>
            </a:pPr>
            <a:r>
              <a:rPr lang="pt-BR" sz="1200" b="1" i="1" dirty="0" smtClean="0"/>
              <a:t>Representação </a:t>
            </a:r>
            <a:r>
              <a:rPr lang="pt-BR" sz="1200" b="1" i="1" dirty="0"/>
              <a:t>do conhecimento e raciocínio</a:t>
            </a:r>
            <a:r>
              <a:rPr lang="pt-BR" sz="1200" b="0" i="0" dirty="0"/>
              <a:t>: (armazenar informação de forma eficaz e de rápido acesso. Baseado em informações conhecidas ser capaz de determinar novas informações) tem como objetivo representar informações sobre o mundo de uma forma que uma máquina possa utiliza-las para resolver tarefas complexas tais como diagnosticar uma condição médica ou conversar com alguém através de linguagem </a:t>
            </a:r>
            <a:r>
              <a:rPr lang="pt-BR" sz="1200" b="0" i="0" dirty="0" smtClean="0"/>
              <a:t>natural.</a:t>
            </a:r>
          </a:p>
          <a:p>
            <a:pPr marL="171450" indent="-171450">
              <a:buFont typeface="Arial" panose="020B0604020202020204" pitchFamily="34" charset="0"/>
              <a:buChar char="•"/>
            </a:pPr>
            <a:r>
              <a:rPr lang="pt-BR" sz="1200" b="1" i="1" dirty="0" smtClean="0"/>
              <a:t>Aprendizado </a:t>
            </a:r>
            <a:r>
              <a:rPr lang="pt-BR" sz="1200" b="1" i="1" dirty="0"/>
              <a:t>de máquina</a:t>
            </a:r>
            <a:r>
              <a:rPr lang="pt-BR" sz="1200" b="0" i="0" dirty="0"/>
              <a:t>: tem como objetivo fazer com que uma maquina aprenda sem ser explicitamente programada através de uma grande quantidade de dados. Algoritmos de ML tem como </a:t>
            </a:r>
            <a:r>
              <a:rPr lang="pt-BR" sz="1200" b="0" i="0" dirty="0" smtClean="0"/>
              <a:t>objetivo </a:t>
            </a:r>
            <a:r>
              <a:rPr lang="pt-BR" sz="1200" b="0" i="0" dirty="0"/>
              <a:t>aprender com seus erros e fazer previsões sobre dados. Exemplo, filtragem de spam, motores de busca como o do Google, diagnostico de doenças, </a:t>
            </a:r>
            <a:r>
              <a:rPr lang="pt-BR" sz="1200" b="0" i="0" dirty="0" smtClean="0"/>
              <a:t>etc.</a:t>
            </a:r>
          </a:p>
          <a:p>
            <a:pPr marL="171450" indent="-171450">
              <a:buFont typeface="Arial" panose="020B0604020202020204" pitchFamily="34" charset="0"/>
              <a:buChar char="•"/>
            </a:pPr>
            <a:r>
              <a:rPr lang="pt-PT" sz="1200" b="1" i="1" dirty="0" smtClean="0"/>
              <a:t>Processamento </a:t>
            </a:r>
            <a:r>
              <a:rPr lang="pt-PT" sz="1200" b="1" i="1" dirty="0"/>
              <a:t>de linguagem natural</a:t>
            </a:r>
            <a:r>
              <a:rPr lang="pt-PT" sz="1200" b="0" i="0" dirty="0"/>
              <a:t>: tem como objetivo a </a:t>
            </a:r>
            <a:r>
              <a:rPr lang="pt-BR" sz="1200" dirty="0"/>
              <a:t>geração e compreensão automática de línguas naturais. Exemplos: reconhecimento de voz, transcrição de voz em texto e vice </a:t>
            </a:r>
            <a:r>
              <a:rPr lang="pt-BR" sz="1200" dirty="0" smtClean="0"/>
              <a:t>versa,</a:t>
            </a:r>
          </a:p>
          <a:p>
            <a:pPr marL="171450" indent="-171450">
              <a:buFont typeface="Arial" panose="020B0604020202020204" pitchFamily="34" charset="0"/>
              <a:buChar char="•"/>
            </a:pPr>
            <a:r>
              <a:rPr lang="pt-PT" sz="1200" b="1" i="1" dirty="0" smtClean="0"/>
              <a:t>Visão </a:t>
            </a:r>
            <a:r>
              <a:rPr lang="pt-PT" sz="1200" b="1" i="1" dirty="0"/>
              <a:t>computacional</a:t>
            </a:r>
            <a:r>
              <a:rPr lang="pt-PT" sz="1200" b="0" i="0" dirty="0"/>
              <a:t>: tem como objetivo a </a:t>
            </a:r>
            <a:r>
              <a:rPr lang="pt-BR" sz="1200" dirty="0"/>
              <a:t>construção de máquinas que obtém entendimento de alto-nível a partir de imagens ou vídeos. Exemplo: processamento de imagens para diagnósticos médicos. Inspeção e controle de qualidade. </a:t>
            </a:r>
            <a:endParaRPr lang="pt-PT" sz="1200" b="1" i="1" dirty="0" smtClean="0"/>
          </a:p>
          <a:p>
            <a:pPr marL="171450" indent="-171450">
              <a:buFont typeface="Arial" panose="020B0604020202020204" pitchFamily="34" charset="0"/>
              <a:buChar char="•"/>
            </a:pPr>
            <a:r>
              <a:rPr lang="pt-PT" sz="1200" b="1" i="1" dirty="0" smtClean="0"/>
              <a:t>Robótica</a:t>
            </a:r>
            <a:r>
              <a:rPr lang="pt-PT" sz="1200" b="0" i="0" dirty="0"/>
              <a:t>: (interação com o mundo) tem como objetivo </a:t>
            </a:r>
            <a:r>
              <a:rPr lang="pt-BR" sz="1200" b="0" i="0" dirty="0"/>
              <a:t>o </a:t>
            </a:r>
            <a:r>
              <a:rPr lang="pt-BR" sz="1200" b="0" i="0" dirty="0" smtClean="0"/>
              <a:t>design/projeto, </a:t>
            </a:r>
            <a:r>
              <a:rPr lang="pt-BR" sz="1200" b="0" i="0" dirty="0"/>
              <a:t>construção, operação e uso de robôs, bem como sistemas de computador para controle, feedback sensorial e processamento de informações. Exemplos: robôs domésticos, drones autônomos, robôs industriais, robôs militares (drones, tanques, resgate</a:t>
            </a:r>
            <a:r>
              <a:rPr lang="pt-BR" sz="1200" b="0" i="0" dirty="0" smtClean="0"/>
              <a:t>).</a:t>
            </a:r>
            <a:endParaRPr lang="pt-PT" sz="1200" b="1" i="1" dirty="0" smtClean="0"/>
          </a:p>
          <a:p>
            <a:pPr marL="171450" indent="-171450">
              <a:buFont typeface="Arial" panose="020B0604020202020204" pitchFamily="34" charset="0"/>
              <a:buChar char="•"/>
            </a:pPr>
            <a:r>
              <a:rPr lang="pt-PT" sz="1200" b="1" i="1" dirty="0" smtClean="0"/>
              <a:t>Inteligência </a:t>
            </a:r>
            <a:r>
              <a:rPr lang="pt-PT" sz="1200" b="1" i="1" dirty="0"/>
              <a:t>artificial geral</a:t>
            </a:r>
            <a:r>
              <a:rPr lang="pt-PT" sz="1200" b="0" i="0" dirty="0"/>
              <a:t>: também conhecida como IA forte ou IA completa. Tem como objetivo desenvolver máquinas que percebam o ambiente ao seu redor e que executem ações que </a:t>
            </a:r>
            <a:r>
              <a:rPr lang="pt-PT" sz="1200" b="0" i="0" dirty="0" smtClean="0"/>
              <a:t>maximizem </a:t>
            </a:r>
            <a:r>
              <a:rPr lang="pt-PT" sz="1200" b="0" i="0" dirty="0"/>
              <a:t>sua chance de atingir com sucesso seus objetivos. Ou seja, tem como objetivo criar máquinas que executem toda a gama de habilidades cognitivas humanas.</a:t>
            </a:r>
          </a:p>
          <a:p>
            <a:endParaRPr lang="pt-BR" sz="1200" b="0" i="0" dirty="0"/>
          </a:p>
          <a:p>
            <a:pPr marL="171450" indent="-171450">
              <a:buFont typeface="Arial" panose="020B0604020202020204" pitchFamily="34" charset="0"/>
              <a:buChar char="•"/>
            </a:pPr>
            <a:r>
              <a:rPr lang="pt-BR" sz="1200" dirty="0"/>
              <a:t>Foco do curso: estudo dos principais algoritmos de </a:t>
            </a:r>
            <a:r>
              <a:rPr lang="pt-BR" sz="1200" b="1" i="1" dirty="0"/>
              <a:t>Aprendizado de Máquina</a:t>
            </a:r>
            <a:r>
              <a:rPr lang="pt-BR" sz="1200" dirty="0"/>
              <a:t>. Por </a:t>
            </a:r>
            <a:r>
              <a:rPr lang="pt-BR" sz="1200" dirty="0" smtClean="0"/>
              <a:t>quê?</a:t>
            </a:r>
          </a:p>
          <a:p>
            <a:pPr marL="628650" lvl="1" indent="-171450">
              <a:buFont typeface="Arial" panose="020B0604020202020204" pitchFamily="34" charset="0"/>
              <a:buChar char="•"/>
            </a:pPr>
            <a:r>
              <a:rPr lang="pt-BR" sz="1200" dirty="0" smtClean="0"/>
              <a:t>ML </a:t>
            </a:r>
            <a:r>
              <a:rPr lang="pt-BR" sz="1200" dirty="0"/>
              <a:t>oferece ferramentas importantes para a solução eficiente de vários problemas de </a:t>
            </a:r>
            <a:r>
              <a:rPr lang="pt-BR" sz="1200" dirty="0" smtClean="0"/>
              <a:t>Telecomunicações.</a:t>
            </a:r>
          </a:p>
          <a:p>
            <a:pPr marL="628650" lvl="1" indent="-171450">
              <a:buFont typeface="Arial" panose="020B0604020202020204" pitchFamily="34" charset="0"/>
              <a:buChar char="•"/>
            </a:pPr>
            <a:r>
              <a:rPr lang="pt-BR" sz="1200" dirty="0" smtClean="0"/>
              <a:t>Pós-graduação </a:t>
            </a:r>
            <a:r>
              <a:rPr lang="pt-BR" sz="1200" dirty="0"/>
              <a:t>em </a:t>
            </a:r>
            <a:r>
              <a:rPr lang="pt-BR" sz="1200" dirty="0" smtClean="0"/>
              <a:t>Telecomunicações.</a:t>
            </a:r>
          </a:p>
          <a:p>
            <a:pPr marL="628650" lvl="1" indent="-171450">
              <a:buFont typeface="Arial" panose="020B0604020202020204" pitchFamily="34" charset="0"/>
              <a:buChar char="•"/>
            </a:pPr>
            <a:r>
              <a:rPr lang="pt-BR" sz="1200" dirty="0" smtClean="0"/>
              <a:t>Sistemas </a:t>
            </a:r>
            <a:r>
              <a:rPr lang="pt-BR" sz="1200" dirty="0"/>
              <a:t>de comunicações são estudados e desenvolvidos baseando-se em modelos matemáticos (muitas vezes simplificados) que não capturam com precisão os efeitos dos sistemas e canais do mundo real (HW: intermodulação, desbalanceamento de quadratura, perdas por quantização, etc. e o canal: desvanecimento, multi-percursos, interferência, etc</a:t>
            </a:r>
            <a:r>
              <a:rPr lang="pt-BR" sz="1200" dirty="0" smtClean="0"/>
              <a:t>.).</a:t>
            </a:r>
          </a:p>
          <a:p>
            <a:pPr marL="1085850" lvl="2" indent="-171450">
              <a:buFont typeface="Arial" panose="020B0604020202020204" pitchFamily="34" charset="0"/>
              <a:buChar char="•"/>
            </a:pPr>
            <a:r>
              <a:rPr lang="pt-BR" sz="1200" dirty="0" smtClean="0"/>
              <a:t>Modelos </a:t>
            </a:r>
            <a:r>
              <a:rPr lang="pt-BR" sz="1200" dirty="0"/>
              <a:t>de canal, imperfeições do hardware, interferência, etc. são muito complicados na prática </a:t>
            </a:r>
            <a:r>
              <a:rPr lang="pt-BR" sz="1200" dirty="0" smtClean="0"/>
              <a:t>devido </a:t>
            </a:r>
            <a:r>
              <a:rPr lang="pt-BR" sz="1200" dirty="0"/>
              <a:t>à natureza dinâmica dos canais de comunicação sem </a:t>
            </a:r>
            <a:r>
              <a:rPr lang="pt-BR" sz="1200" dirty="0" smtClean="0"/>
              <a:t>fio.</a:t>
            </a:r>
          </a:p>
          <a:p>
            <a:pPr marL="628650" lvl="1" indent="-171450">
              <a:buFont typeface="Arial" panose="020B0604020202020204" pitchFamily="34" charset="0"/>
              <a:buChar char="•"/>
            </a:pPr>
            <a:r>
              <a:rPr lang="pt-BR" sz="1200" b="1" i="1" dirty="0" smtClean="0"/>
              <a:t>Controle </a:t>
            </a:r>
            <a:r>
              <a:rPr lang="pt-BR" sz="1200" b="1" i="1" dirty="0"/>
              <a:t>e otimização de parâmetros</a:t>
            </a:r>
            <a:r>
              <a:rPr lang="pt-BR" sz="1200" dirty="0"/>
              <a:t>: Além disto, o número de parâmetros (modulação, vetores de beamforming, taxas de código, </a:t>
            </a:r>
            <a:r>
              <a:rPr lang="pt-BR" sz="1200" dirty="0" smtClean="0"/>
              <a:t>larguras de banda, </a:t>
            </a:r>
            <a:r>
              <a:rPr lang="pt-BR" sz="1200" dirty="0"/>
              <a:t>canais, </a:t>
            </a:r>
            <a:r>
              <a:rPr lang="pt-BR" sz="1200" dirty="0" smtClean="0"/>
              <a:t>potência de transmissão, </a:t>
            </a:r>
            <a:r>
              <a:rPr lang="pt-BR" sz="1200" dirty="0"/>
              <a:t>seleção da melhor rota)  que um sistema de próxima geração precisa controlar e otimizar continua a </a:t>
            </a:r>
            <a:r>
              <a:rPr lang="pt-BR" sz="1200" dirty="0" smtClean="0"/>
              <a:t>crescer.</a:t>
            </a:r>
          </a:p>
          <a:p>
            <a:pPr marL="1085850" lvl="2" indent="-171450">
              <a:buFont typeface="Arial" panose="020B0604020202020204" pitchFamily="34" charset="0"/>
              <a:buChar char="•"/>
            </a:pPr>
            <a:r>
              <a:rPr lang="pt-BR" sz="1200" dirty="0" smtClean="0"/>
              <a:t>Algoritmos </a:t>
            </a:r>
            <a:r>
              <a:rPr lang="pt-BR" sz="1200" dirty="0"/>
              <a:t>de aprendizado de máquina </a:t>
            </a:r>
            <a:r>
              <a:rPr lang="pt-BR" sz="1200" dirty="0" smtClean="0"/>
              <a:t>podem modelar </a:t>
            </a:r>
            <a:r>
              <a:rPr lang="pt-BR" sz="1200" dirty="0"/>
              <a:t>correlações e estimar parâmetros (sub)ótimos do </a:t>
            </a:r>
            <a:r>
              <a:rPr lang="pt-BR" sz="1200" dirty="0" smtClean="0"/>
              <a:t>sistema.</a:t>
            </a:r>
          </a:p>
          <a:p>
            <a:pPr marL="628650" lvl="1" indent="-171450">
              <a:buFont typeface="Arial" panose="020B0604020202020204" pitchFamily="34" charset="0"/>
              <a:buChar char="•"/>
            </a:pPr>
            <a:r>
              <a:rPr lang="pt-BR" sz="1200" b="1" i="1" dirty="0" smtClean="0"/>
              <a:t>Redução </a:t>
            </a:r>
            <a:r>
              <a:rPr lang="pt-BR" sz="1200" b="1" i="1" dirty="0"/>
              <a:t>de complexidade/custo</a:t>
            </a:r>
            <a:r>
              <a:rPr lang="pt-BR" sz="1200" dirty="0"/>
              <a:t>: Complexidade e/ou custo de algoritmos de comunicações ótimos as vezes é proibitivo. Por exemplo, algoritmos de otimização como o de controle de </a:t>
            </a:r>
            <a:r>
              <a:rPr lang="pt-BR" sz="1200" dirty="0" smtClean="0"/>
              <a:t>potência </a:t>
            </a:r>
            <a:r>
              <a:rPr lang="pt-BR" sz="1200" dirty="0"/>
              <a:t>em sistemas (massive) MIMO podem </a:t>
            </a:r>
            <a:r>
              <a:rPr lang="pt-BR" sz="1200" dirty="0" smtClean="0"/>
              <a:t>exibir</a:t>
            </a:r>
            <a:r>
              <a:rPr lang="pt-BR" sz="1200" baseline="0" dirty="0" smtClean="0"/>
              <a:t> </a:t>
            </a:r>
            <a:r>
              <a:rPr lang="pt-BR" sz="1200" dirty="0" smtClean="0"/>
              <a:t>alta </a:t>
            </a:r>
            <a:r>
              <a:rPr lang="pt-BR" sz="1200" dirty="0"/>
              <a:t>complexidade, impedindo sua </a:t>
            </a:r>
            <a:r>
              <a:rPr lang="pt-BR" sz="1200" dirty="0" smtClean="0"/>
              <a:t>utilização/implementação </a:t>
            </a:r>
            <a:r>
              <a:rPr lang="pt-BR" sz="1200" dirty="0"/>
              <a:t>em sistema de tempo real. </a:t>
            </a:r>
            <a:r>
              <a:rPr lang="pt-BR" sz="1200" dirty="0" smtClean="0"/>
              <a:t>Dirty Paper</a:t>
            </a:r>
            <a:r>
              <a:rPr lang="pt-BR" sz="1200" baseline="0" dirty="0" smtClean="0"/>
              <a:t> Coding (DPC) que é a técnica ótima de pré-codificaão em sistemas MIMO, </a:t>
            </a:r>
            <a:r>
              <a:rPr lang="pt-BR" sz="1200" dirty="0" smtClean="0"/>
              <a:t>possui </a:t>
            </a:r>
            <a:r>
              <a:rPr lang="pt-BR" sz="1200" dirty="0"/>
              <a:t>alta complexidade computacional e de implementação e portanto, </a:t>
            </a:r>
            <a:r>
              <a:rPr lang="pt-BR" sz="1200" dirty="0" smtClean="0"/>
              <a:t>não é </a:t>
            </a:r>
            <a:r>
              <a:rPr lang="pt-BR" sz="1200" dirty="0"/>
              <a:t>implementado em sistemas reais. Linearização dos canais de fibra-ótica. Pré-distorção de amplificadores de </a:t>
            </a:r>
            <a:r>
              <a:rPr lang="pt-BR" sz="1200" dirty="0" smtClean="0"/>
              <a:t>RF.</a:t>
            </a:r>
          </a:p>
          <a:p>
            <a:pPr marL="628650" lvl="1" indent="-171450">
              <a:buFont typeface="Arial" panose="020B0604020202020204" pitchFamily="34" charset="0"/>
              <a:buChar char="•"/>
            </a:pPr>
            <a:r>
              <a:rPr lang="pt-BR" sz="1200" b="1" i="1" dirty="0" smtClean="0"/>
              <a:t>Oportunidades</a:t>
            </a:r>
            <a:r>
              <a:rPr lang="pt-BR" sz="1200" dirty="0"/>
              <a:t>: Pesquisas sobre a aplicação de aprendizado de máquina </a:t>
            </a:r>
            <a:r>
              <a:rPr lang="pt-BR" sz="1200" dirty="0" smtClean="0"/>
              <a:t>em</a:t>
            </a:r>
            <a:r>
              <a:rPr lang="pt-BR" sz="1200" baseline="0" dirty="0" smtClean="0"/>
              <a:t> problemas de</a:t>
            </a:r>
            <a:r>
              <a:rPr lang="pt-BR" sz="1200" dirty="0" smtClean="0"/>
              <a:t> comunicações móveis e </a:t>
            </a:r>
            <a:r>
              <a:rPr lang="pt-BR" sz="1200" dirty="0"/>
              <a:t>sem fio ainda estão em fase de exploração.</a:t>
            </a:r>
          </a:p>
          <a:p>
            <a:pPr marL="0" indent="0">
              <a:buFont typeface="Arial" panose="020B0604020202020204" pitchFamily="34" charset="0"/>
              <a:buNone/>
            </a:pPr>
            <a:endParaRPr lang="pt-BR" sz="1200" b="0" i="0" dirty="0"/>
          </a:p>
          <a:p>
            <a:pPr marL="171450" indent="-171450">
              <a:buFont typeface="Arial" panose="020B0604020202020204" pitchFamily="34" charset="0"/>
              <a:buChar char="•"/>
            </a:pPr>
            <a:r>
              <a:rPr lang="en-US" sz="1200" dirty="0"/>
              <a:t>Channel and interference models are extremely complicated in reality due to the dynamic nature of wireless communication </a:t>
            </a:r>
            <a:r>
              <a:rPr lang="en-US" sz="1200" dirty="0" smtClean="0"/>
              <a:t>channels.</a:t>
            </a:r>
            <a:endParaRPr lang="pt-BR" sz="1200" b="0" i="0" dirty="0"/>
          </a:p>
          <a:p>
            <a:pPr marL="0" indent="0">
              <a:buFont typeface="Arial" panose="020B0604020202020204" pitchFamily="34" charset="0"/>
              <a:buNone/>
            </a:pPr>
            <a:endParaRPr lang="pt-BR" sz="1200" b="0" i="0" dirty="0"/>
          </a:p>
          <a:p>
            <a:pPr rtl="0"/>
            <a:r>
              <a:rPr lang="en-US" sz="1200" dirty="0"/>
              <a:t>Telecommunications </a:t>
            </a:r>
            <a:r>
              <a:rPr lang="en-US" sz="1200" dirty="0" smtClean="0"/>
              <a:t>is a </a:t>
            </a:r>
            <a:r>
              <a:rPr lang="en-US" sz="1200" dirty="0"/>
              <a:t>discipline traditionally driven by well-established mathematical models. First, while communications’ systems have developed largely as a </a:t>
            </a:r>
            <a:r>
              <a:rPr lang="en-US" sz="1200" b="1" dirty="0"/>
              <a:t>model-driven</a:t>
            </a:r>
            <a:r>
              <a:rPr lang="en-US" sz="1200" dirty="0"/>
              <a:t> field, the complexities of many emerging communication scenarios raise the need to introduce </a:t>
            </a:r>
            <a:r>
              <a:rPr lang="en-US" sz="1200" b="1" dirty="0"/>
              <a:t>data-driven</a:t>
            </a:r>
            <a:r>
              <a:rPr lang="en-US" sz="1200" dirty="0"/>
              <a:t> methods into the design and analysis of mobile networks. </a:t>
            </a:r>
          </a:p>
          <a:p>
            <a:pPr rtl="0"/>
            <a:endParaRPr lang="en-US" sz="1200" dirty="0"/>
          </a:p>
          <a:p>
            <a:pPr rtl="0"/>
            <a:r>
              <a:rPr lang="en-US" sz="1200" dirty="0"/>
              <a:t>Designers rely on simplified closed-form models that don’t accurately or holistically capture the effects of real-world systems and channels.</a:t>
            </a:r>
          </a:p>
          <a:p>
            <a:pPr rtl="0"/>
            <a:endParaRPr lang="en-US" sz="1200" dirty="0"/>
          </a:p>
          <a:p>
            <a:pPr rtl="0"/>
            <a:r>
              <a:rPr lang="en-US" sz="1200" dirty="0"/>
              <a:t>Additionally, the degrees of freedom required to operate next-generation communications systems continues to increase. The number of radio and modulation parameters, such as antennas, channels, bands, beams, codes, and bandwidths, represent degrees of freedom that must be controlled by the radio system. Individual communications standards now use many more of these – in part, as an effort to mitigate the growing number of impairments.</a:t>
            </a:r>
            <a:r>
              <a:rPr lang="pt-BR" sz="1200" dirty="0"/>
              <a:t/>
            </a:r>
            <a:br>
              <a:rPr lang="pt-BR" sz="1200" dirty="0"/>
            </a:br>
            <a:endParaRPr lang="pt-BR" sz="1200" b="0" i="0" dirty="0"/>
          </a:p>
          <a:p>
            <a:r>
              <a:rPr lang="en-US" sz="1200" dirty="0"/>
              <a:t>Research in the field of machine learning for wireless communications are still largely in an exploration phase.</a:t>
            </a:r>
          </a:p>
          <a:p>
            <a:endParaRPr lang="en-US" sz="1200" dirty="0"/>
          </a:p>
          <a:p>
            <a:pPr defTabSz="1686336">
              <a:defRPr/>
            </a:pPr>
            <a:r>
              <a:rPr lang="pt-BR" sz="1200" dirty="0"/>
              <a:t>Até hoje, sistemas de comunicações são estudados e desenvolvidos baseando-se modelos matemáticos (muitas vezes simplificados) que </a:t>
            </a:r>
            <a:r>
              <a:rPr lang="pt-BR" sz="1200" dirty="0" smtClean="0"/>
              <a:t>não capturam </a:t>
            </a:r>
            <a:r>
              <a:rPr lang="pt-BR" sz="1200" dirty="0"/>
              <a:t>com precisão os efeitos dos sistemas e canais do mundo real. </a:t>
            </a:r>
          </a:p>
          <a:p>
            <a:endParaRPr lang="pt-BR" sz="1200" b="0" i="0" dirty="0"/>
          </a:p>
          <a:p>
            <a:r>
              <a:rPr lang="en-US" sz="1200" dirty="0" smtClean="0"/>
              <a:t>Weak AI is the form of AI where programs are developed to perform specific tasks, for instance, Machine learning, Planning, Computer vision, etc.</a:t>
            </a:r>
          </a:p>
          <a:p>
            <a:endParaRPr lang="en-US" sz="1200" dirty="0" smtClean="0"/>
          </a:p>
          <a:p>
            <a:r>
              <a:rPr lang="en-US" sz="1200" dirty="0" smtClean="0"/>
              <a:t>ML is a learning technique where machines </a:t>
            </a:r>
            <a:r>
              <a:rPr lang="en-US" sz="1200" i="1" dirty="0" smtClean="0"/>
              <a:t>learn</a:t>
            </a:r>
            <a:r>
              <a:rPr lang="en-US" sz="1200" dirty="0" smtClean="0"/>
              <a:t> from huge data sets.</a:t>
            </a:r>
          </a:p>
          <a:p>
            <a:pPr marL="0" indent="0">
              <a:buFont typeface="Arial" panose="020B0604020202020204" pitchFamily="34" charset="0"/>
              <a:buNone/>
            </a:pPr>
            <a:endParaRPr lang="pt-BR" sz="1200" b="0" i="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7338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a:t>
            </a:r>
            <a:r>
              <a:rPr lang="pt-BR" sz="1200" dirty="0" smtClean="0"/>
              <a:t>técnicas e algortimos </a:t>
            </a:r>
            <a:r>
              <a:rPr lang="pt-BR" sz="1200" dirty="0"/>
              <a:t>orientadas a dados: aprendem automaticamente a partir de grandes volumes de dados.</a:t>
            </a:r>
          </a:p>
          <a:p>
            <a:endParaRPr lang="en-US" sz="1200" b="1" dirty="0" smtClean="0"/>
          </a:p>
          <a:p>
            <a:r>
              <a:rPr lang="pt-BR" sz="1200" b="0" dirty="0" smtClean="0"/>
              <a:t>O aprendizado de máquina pode ser definido como o processo de </a:t>
            </a:r>
            <a:r>
              <a:rPr lang="pt-BR" sz="1200" b="1" dirty="0" smtClean="0"/>
              <a:t>induzir</a:t>
            </a:r>
            <a:r>
              <a:rPr lang="pt-BR" sz="1200" b="0" dirty="0" smtClean="0"/>
              <a:t> inteligência em uma</a:t>
            </a:r>
            <a:r>
              <a:rPr lang="pt-BR" sz="1200" b="0" baseline="0" dirty="0" smtClean="0"/>
              <a:t> </a:t>
            </a:r>
            <a:r>
              <a:rPr lang="pt-BR" sz="1200" b="0" dirty="0" smtClean="0"/>
              <a:t>máquina </a:t>
            </a:r>
            <a:r>
              <a:rPr lang="pt-BR" sz="1200" b="1" dirty="0" smtClean="0"/>
              <a:t>sem que ela</a:t>
            </a:r>
            <a:r>
              <a:rPr lang="pt-BR" sz="1200" b="1" baseline="0" dirty="0" smtClean="0"/>
              <a:t> seja explicitamente</a:t>
            </a:r>
            <a:r>
              <a:rPr lang="pt-BR" sz="1200" b="1" dirty="0" smtClean="0"/>
              <a:t> programada</a:t>
            </a:r>
            <a:r>
              <a:rPr lang="pt-BR" sz="1200" b="0" dirty="0" smtClean="0"/>
              <a:t>.</a:t>
            </a:r>
            <a:endParaRPr lang="en-US" sz="1200" b="0" dirty="0"/>
          </a:p>
          <a:p>
            <a:endParaRPr lang="en-US" sz="1200" b="1" dirty="0" smtClean="0"/>
          </a:p>
          <a:p>
            <a:r>
              <a:rPr lang="pt-BR" sz="1200" b="0" dirty="0" smtClean="0"/>
              <a:t>Por exemplo, o filtro de spam do gmail utiliza aprendizado de máquina para aprender se</a:t>
            </a:r>
            <a:r>
              <a:rPr lang="pt-BR" sz="1200" b="0" baseline="0" dirty="0" smtClean="0"/>
              <a:t> um email é </a:t>
            </a:r>
            <a:r>
              <a:rPr lang="pt-BR" sz="1200" b="0" dirty="0" smtClean="0"/>
              <a:t>spam</a:t>
            </a:r>
            <a:r>
              <a:rPr lang="pt-BR" sz="1200" b="0" baseline="0" dirty="0" smtClean="0"/>
              <a:t> </a:t>
            </a:r>
            <a:r>
              <a:rPr lang="pt-BR" sz="1200" b="0" dirty="0" smtClean="0"/>
              <a:t>(por exemplo, sinalizados por usuários) e exemplos de emails regulares (não spam, também chamados de “ham"). </a:t>
            </a:r>
          </a:p>
          <a:p>
            <a:endParaRPr lang="pt-BR" sz="1200" b="0" dirty="0" smtClean="0"/>
          </a:p>
          <a:p>
            <a:r>
              <a:rPr lang="pt-BR" sz="1200" b="0" dirty="0" smtClean="0"/>
              <a:t>Os exemplos que o modelo usa para aprender são chamados de </a:t>
            </a:r>
            <a:r>
              <a:rPr lang="pt-BR" sz="1200" b="1" dirty="0" smtClean="0"/>
              <a:t>conjunto de treinamento</a:t>
            </a:r>
            <a:r>
              <a:rPr lang="pt-BR" sz="1200" b="0" dirty="0" smtClean="0"/>
              <a:t>. Cada </a:t>
            </a:r>
            <a:r>
              <a:rPr lang="pt-BR" sz="1200" b="1" dirty="0" smtClean="0"/>
              <a:t>exemplo de treinamento </a:t>
            </a:r>
            <a:r>
              <a:rPr lang="pt-BR" sz="1200" b="0" dirty="0" smtClean="0"/>
              <a:t>é chamado de </a:t>
            </a:r>
            <a:r>
              <a:rPr lang="pt-BR" sz="1200" b="1" dirty="0" smtClean="0"/>
              <a:t>instância de treinamento </a:t>
            </a:r>
            <a:r>
              <a:rPr lang="pt-BR" sz="1200" b="0" dirty="0" smtClean="0"/>
              <a:t>(ou amostra).</a:t>
            </a:r>
            <a:endParaRPr lang="en-US" sz="1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55006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r>
              <a:rPr lang="pt-BR" sz="1200" dirty="0"/>
              <a:t>Surgimento de recursos computacionais poderosos tais como </a:t>
            </a:r>
            <a:r>
              <a:rPr lang="pt-BR" sz="1200" dirty="0" err="1"/>
              <a:t>GPUs</a:t>
            </a:r>
            <a:r>
              <a:rPr lang="pt-BR" sz="1200" dirty="0"/>
              <a:t>, </a:t>
            </a:r>
            <a:r>
              <a:rPr lang="pt-BR" sz="1200" dirty="0" err="1"/>
              <a:t>FPGAs</a:t>
            </a:r>
            <a:r>
              <a:rPr lang="pt-BR" sz="1200" dirty="0"/>
              <a:t>, CPUs com múltiplos cores.</a:t>
            </a:r>
          </a:p>
          <a:p>
            <a:r>
              <a:rPr lang="pt-BR" sz="1200" dirty="0"/>
              <a:t>Surgimento de novas estratégias de treinamento (i.e., aprendizagem).</a:t>
            </a:r>
          </a:p>
          <a:p>
            <a:r>
              <a:rPr lang="pt-BR" sz="1200" dirty="0"/>
              <a:t>Existência de </a:t>
            </a:r>
            <a:r>
              <a:rPr lang="pt-BR" sz="1200" dirty="0" smtClean="0"/>
              <a:t>frameworks e bibliotecas </a:t>
            </a:r>
            <a:r>
              <a:rPr lang="pt-BR" sz="1200" dirty="0"/>
              <a:t>que facilitam o desenvolvimento de soluções com ML</a:t>
            </a:r>
            <a:r>
              <a:rPr lang="pt-BR" sz="1200" dirty="0" smtClean="0"/>
              <a:t>.</a:t>
            </a:r>
          </a:p>
          <a:p>
            <a:endParaRPr lang="pt-BR" sz="1200" dirty="0" smtClean="0"/>
          </a:p>
          <a:p>
            <a:r>
              <a:rPr lang="pt-BR" sz="1200" b="1" dirty="0" smtClean="0"/>
              <a:t>TensorFlow</a:t>
            </a:r>
            <a:r>
              <a:rPr lang="pt-BR" sz="1200"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smtClean="0"/>
          </a:p>
          <a:p>
            <a:r>
              <a:rPr lang="pt-BR" sz="1200" b="1" dirty="0" smtClean="0"/>
              <a:t>Theano</a:t>
            </a:r>
            <a:r>
              <a:rPr lang="pt-BR" sz="1200" dirty="0" smtClean="0"/>
              <a:t> é uma biblioteca de computação científica. Foi desenvolvido pela </a:t>
            </a:r>
            <a:r>
              <a:rPr lang="pt-BR" sz="1200" dirty="0" err="1" smtClean="0"/>
              <a:t>Université</a:t>
            </a:r>
            <a:r>
              <a:rPr lang="pt-BR" sz="1200" dirty="0" smtClean="0"/>
              <a:t> de Montréal e está disponível desde 2007.</a:t>
            </a:r>
          </a:p>
          <a:p>
            <a:endParaRPr lang="pt-BR" sz="1200" dirty="0" smtClean="0"/>
          </a:p>
          <a:p>
            <a:r>
              <a:rPr lang="pt-BR" sz="1200" b="1" dirty="0" err="1" smtClean="0"/>
              <a:t>PyTorch</a:t>
            </a:r>
            <a:r>
              <a:rPr lang="pt-BR" sz="1200" dirty="0" smtClean="0"/>
              <a:t> é uma biblioteca de aprendizado de máquina de código aberto baseada na biblioteca </a:t>
            </a:r>
            <a:r>
              <a:rPr lang="pt-BR" sz="1200" dirty="0" err="1" smtClean="0"/>
              <a:t>Torch</a:t>
            </a:r>
            <a:r>
              <a:rPr lang="pt-BR" sz="1200" baseline="0" dirty="0" smtClean="0"/>
              <a:t> </a:t>
            </a:r>
            <a:r>
              <a:rPr lang="pt-BR" sz="1200" dirty="0" smtClean="0"/>
              <a:t>usada</a:t>
            </a:r>
            <a:r>
              <a:rPr lang="pt-BR" sz="1200" baseline="0" dirty="0" smtClean="0"/>
              <a:t> em aplicações de </a:t>
            </a:r>
            <a:r>
              <a:rPr lang="pt-BR" sz="1200" dirty="0" smtClean="0"/>
              <a:t>visão computacional e processamento de linguagem natural.</a:t>
            </a:r>
          </a:p>
          <a:p>
            <a:endParaRPr lang="pt-BR" sz="1200" dirty="0" smtClean="0"/>
          </a:p>
          <a:p>
            <a:r>
              <a:rPr lang="pt-BR" sz="1200" b="1" dirty="0" smtClean="0"/>
              <a:t>Scikit-learn</a:t>
            </a:r>
            <a:r>
              <a:rPr lang="pt-BR" sz="1200" dirty="0" smtClean="0"/>
              <a:t> é uma biblioteca de aprendizado de máquina de software livre para a linguagem de programação Python.</a:t>
            </a:r>
          </a:p>
          <a:p>
            <a:endParaRPr lang="pt-BR" sz="1200" dirty="0" smtClean="0"/>
          </a:p>
          <a:p>
            <a:r>
              <a:rPr lang="pt-BR" sz="1200" b="1" dirty="0" err="1" smtClean="0"/>
              <a:t>Keras</a:t>
            </a:r>
            <a:r>
              <a:rPr lang="pt-BR" sz="1200" dirty="0" smtClean="0"/>
              <a:t> é uma biblioteca de rede neural de código aberto escrita em Python. É capaz de rodar sobre </a:t>
            </a:r>
            <a:r>
              <a:rPr lang="pt-BR" sz="1200" dirty="0" err="1" smtClean="0"/>
              <a:t>TensorFlow</a:t>
            </a:r>
            <a:r>
              <a:rPr lang="pt-BR" sz="1200" dirty="0" smtClean="0"/>
              <a:t>, Microsoft </a:t>
            </a:r>
            <a:r>
              <a:rPr lang="pt-BR" sz="1200" dirty="0" err="1" smtClean="0"/>
              <a:t>Cognitive</a:t>
            </a:r>
            <a:r>
              <a:rPr lang="pt-BR" sz="1200" dirty="0" smtClean="0"/>
              <a:t> Toolkit, R, </a:t>
            </a:r>
            <a:r>
              <a:rPr lang="pt-BR" sz="1200" dirty="0" err="1" smtClean="0"/>
              <a:t>Theano</a:t>
            </a:r>
            <a:r>
              <a:rPr lang="pt-BR" sz="1200" dirty="0" smtClean="0"/>
              <a:t> ou </a:t>
            </a:r>
            <a:r>
              <a:rPr lang="pt-BR" sz="1200" dirty="0" err="1" smtClean="0"/>
              <a:t>PlaidML</a:t>
            </a:r>
            <a:r>
              <a:rPr lang="pt-BR" sz="1200" dirty="0" smtClean="0"/>
              <a:t>. </a:t>
            </a:r>
            <a:r>
              <a:rPr lang="pt-BR" sz="1200" dirty="0" err="1" smtClean="0"/>
              <a:t>Keras</a:t>
            </a:r>
            <a:r>
              <a:rPr lang="pt-BR" sz="1200" dirty="0" smtClean="0"/>
              <a:t> foi projetado para permitir experimentação rápida com redes neurais profundas, ele se concentra em ser fácil de usar, modular e extensível.</a:t>
            </a:r>
          </a:p>
          <a:p>
            <a:endParaRPr lang="pt-BR" sz="1200" dirty="0" smtClean="0"/>
          </a:p>
          <a:p>
            <a:r>
              <a:rPr lang="pt-BR" sz="1200" b="1" dirty="0" smtClean="0"/>
              <a:t>Pandas</a:t>
            </a:r>
            <a:r>
              <a:rPr lang="pt-BR" sz="1200"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4613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dirty="0" smtClean="0"/>
              <a:t>Aprendizado supervisionado é o processo de aprendizado quando a</a:t>
            </a:r>
            <a:r>
              <a:rPr lang="pt-BR" sz="1200" baseline="0" dirty="0" smtClean="0"/>
              <a:t> máquina </a:t>
            </a:r>
            <a:r>
              <a:rPr lang="pt-BR" sz="1200" dirty="0" smtClean="0"/>
              <a:t>sabe o que aprender, ou seja, os </a:t>
            </a:r>
            <a:r>
              <a:rPr lang="pt-BR" sz="1200" b="1" i="1" dirty="0" smtClean="0"/>
              <a:t>rótulos</a:t>
            </a:r>
            <a:r>
              <a:rPr lang="pt-BR" sz="1200" dirty="0" smtClean="0"/>
              <a:t> são o que a máquina deve aprender.</a:t>
            </a:r>
            <a:endParaRPr lang="pt-BR" sz="1200" dirty="0"/>
          </a:p>
          <a:p>
            <a:pPr marL="171450" indent="-171450">
              <a:buFont typeface="Arial" panose="020B0604020202020204" pitchFamily="34" charset="0"/>
              <a:buChar char="•"/>
            </a:pPr>
            <a:r>
              <a:rPr lang="pt-BR" sz="1200" dirty="0" smtClean="0"/>
              <a:t>No </a:t>
            </a:r>
            <a:r>
              <a:rPr lang="pt-BR" sz="1200" b="1" dirty="0"/>
              <a:t>aprendizado supervisionado</a:t>
            </a:r>
            <a:r>
              <a:rPr lang="pt-BR" sz="1200" dirty="0"/>
              <a:t>, os dados de treinamento que você alimenta para o algoritmo incluem as soluções desejadas, chamadas de </a:t>
            </a:r>
            <a:r>
              <a:rPr lang="pt-BR" sz="1200" dirty="0" smtClean="0"/>
              <a:t>rótulos</a:t>
            </a:r>
            <a:endParaRPr lang="pt-BR" sz="1200" dirty="0">
              <a:cs typeface="Calibri"/>
            </a:endParaRPr>
          </a:p>
          <a:p>
            <a:pPr marL="171450" indent="-171450">
              <a:buFont typeface="Arial" panose="020B0604020202020204" pitchFamily="34" charset="0"/>
              <a:buChar char="•"/>
            </a:pPr>
            <a:r>
              <a:rPr lang="pt-BR" sz="1200" dirty="0" smtClean="0"/>
              <a:t>Por </a:t>
            </a:r>
            <a:r>
              <a:rPr lang="pt-BR" sz="1200" dirty="0"/>
              <a:t>exemplo, a algoritmo de ML do filtro de spam, tem como entrada o email </a:t>
            </a:r>
            <a:r>
              <a:rPr lang="pt-BR" sz="1200" dirty="0" smtClean="0"/>
              <a:t>(</a:t>
            </a:r>
            <a:r>
              <a:rPr lang="pt-BR" sz="1200" b="1" dirty="0" smtClean="0"/>
              <a:t>atributos</a:t>
            </a:r>
            <a:r>
              <a:rPr lang="pt-BR" sz="1200" dirty="0" smtClean="0"/>
              <a:t> são: remetente</a:t>
            </a:r>
            <a:r>
              <a:rPr lang="pt-BR" sz="1200" dirty="0"/>
              <a:t>, assunto, </a:t>
            </a:r>
            <a:r>
              <a:rPr lang="pt-BR" sz="1200" dirty="0" smtClean="0"/>
              <a:t>corpo do email, horário recebido) </a:t>
            </a:r>
            <a:r>
              <a:rPr lang="pt-BR" sz="1200" dirty="0"/>
              <a:t>e um </a:t>
            </a:r>
            <a:r>
              <a:rPr lang="pt-BR" sz="1200" b="1" dirty="0"/>
              <a:t>rótulo</a:t>
            </a:r>
            <a:r>
              <a:rPr lang="pt-BR" sz="1200" dirty="0"/>
              <a:t> dizendo se aquele é ou não um </a:t>
            </a:r>
            <a:r>
              <a:rPr lang="pt-BR" sz="1200" dirty="0" smtClean="0"/>
              <a:t>spam.</a:t>
            </a:r>
          </a:p>
          <a:p>
            <a:pPr marL="171450" indent="-171450">
              <a:buFont typeface="Arial" panose="020B0604020202020204" pitchFamily="34" charset="0"/>
              <a:buChar char="•"/>
            </a:pPr>
            <a:r>
              <a:rPr lang="pt-BR" sz="1200" dirty="0" smtClean="0"/>
              <a:t>Analogia </a:t>
            </a:r>
            <a:r>
              <a:rPr lang="pt-BR" sz="1200" dirty="0"/>
              <a:t>com trabalho, onde você tem alguém supervisionando seu trabalho e dizendo se o que foi feito está ou não </a:t>
            </a:r>
            <a:r>
              <a:rPr lang="pt-BR" sz="1200" dirty="0" smtClean="0"/>
              <a:t>correto.</a:t>
            </a:r>
          </a:p>
          <a:p>
            <a:pPr marL="171450" indent="-171450">
              <a:buFont typeface="Arial" panose="020B0604020202020204" pitchFamily="34" charset="0"/>
              <a:buChar char="•"/>
            </a:pPr>
            <a:r>
              <a:rPr lang="pt-BR" sz="1200" dirty="0" smtClean="0"/>
              <a:t>Exemplos </a:t>
            </a:r>
            <a:r>
              <a:rPr lang="pt-BR" sz="1200" dirty="0"/>
              <a:t>de </a:t>
            </a:r>
            <a:r>
              <a:rPr lang="pt-BR" sz="1200" b="1" dirty="0"/>
              <a:t>regressão</a:t>
            </a:r>
            <a:r>
              <a:rPr lang="pt-BR" sz="1200" dirty="0"/>
              <a:t>: </a:t>
            </a:r>
            <a:r>
              <a:rPr lang="pt-BR" sz="1200" dirty="0" smtClean="0"/>
              <a:t>predição de quando o número de leitos de UTI vão se esgotar devido a uma pandemia, predição </a:t>
            </a:r>
            <a:r>
              <a:rPr lang="pt-BR" sz="1200" dirty="0"/>
              <a:t>do preço de ações, predição do preço de imóveis, no caso de engenharia aproximação da PDF de uma variável aleatória com PDF </a:t>
            </a:r>
            <a:r>
              <a:rPr lang="pt-BR" sz="1200" dirty="0" smtClean="0"/>
              <a:t>desconhecida, predição do path-loss.</a:t>
            </a:r>
            <a:endParaRPr lang="pt-BR" sz="1200" dirty="0"/>
          </a:p>
          <a:p>
            <a:pPr marL="316188" indent="-316188">
              <a:buFont typeface="Arial" panose="020B0604020202020204" pitchFamily="34" charset="0"/>
              <a:buChar char="•"/>
            </a:pPr>
            <a:endParaRPr lang="pt-BR" sz="1200" u="none"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67571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dirty="0" smtClean="0"/>
              <a:t>SVM</a:t>
            </a:r>
            <a:r>
              <a:rPr lang="pt-BR" sz="1200" dirty="0" smtClean="0"/>
              <a:t>: pode ser usado, por exemplo, para criar um modelo de previsão de perda de caminho (path-loss) para ambientes urbanos usando máquinas de vetores de suporte (SVM) para garantir um nível aceitável de qualidade de serviço (QoS) para usuários de redes móveis e sem fio.</a:t>
            </a:r>
            <a:endParaRPr lang="en-US" sz="1200" dirty="0" smtClean="0"/>
          </a:p>
          <a:p>
            <a:endParaRPr lang="en-US" sz="1200" dirty="0" smtClean="0"/>
          </a:p>
          <a:p>
            <a:r>
              <a:rPr lang="en-US" sz="1200" b="1" dirty="0" smtClean="0"/>
              <a:t>Deep Neural Network</a:t>
            </a:r>
            <a:r>
              <a:rPr lang="en-US" sz="1200" b="1" baseline="0" dirty="0" smtClean="0"/>
              <a:t> (</a:t>
            </a:r>
            <a:r>
              <a:rPr lang="en-US" sz="1200" b="1" baseline="0" dirty="0" err="1" smtClean="0"/>
              <a:t>ou</a:t>
            </a:r>
            <a:r>
              <a:rPr lang="en-US" sz="1200" b="1" baseline="0" dirty="0" smtClean="0"/>
              <a:t> </a:t>
            </a:r>
            <a:r>
              <a:rPr lang="en-US" sz="1200" b="1" dirty="0" smtClean="0"/>
              <a:t>Deep Learning</a:t>
            </a:r>
            <a:r>
              <a:rPr lang="en-US" sz="1200" dirty="0" smtClean="0"/>
              <a:t>):</a:t>
            </a:r>
            <a:r>
              <a:rPr lang="en-US" sz="1200" baseline="0" dirty="0" smtClean="0"/>
              <a:t> </a:t>
            </a:r>
            <a:r>
              <a:rPr lang="en-US" sz="1200" baseline="0" dirty="0" err="1" smtClean="0"/>
              <a:t>pode</a:t>
            </a:r>
            <a:r>
              <a:rPr lang="en-US" sz="1200" baseline="0" dirty="0" smtClean="0"/>
              <a:t> </a:t>
            </a:r>
            <a:r>
              <a:rPr lang="en-US" sz="1200" baseline="0" dirty="0" err="1" smtClean="0"/>
              <a:t>ser</a:t>
            </a:r>
            <a:r>
              <a:rPr lang="en-US" sz="1200" baseline="0" dirty="0" smtClean="0"/>
              <a:t> </a:t>
            </a:r>
            <a:r>
              <a:rPr lang="en-US" sz="1200" baseline="0" dirty="0" err="1" smtClean="0"/>
              <a:t>utilizada</a:t>
            </a:r>
            <a:r>
              <a:rPr lang="en-US" sz="1200" baseline="0" dirty="0" smtClean="0"/>
              <a:t> para </a:t>
            </a:r>
            <a:r>
              <a:rPr lang="en-US" sz="1200" baseline="0" dirty="0" err="1" smtClean="0"/>
              <a:t>predição</a:t>
            </a:r>
            <a:r>
              <a:rPr lang="en-US" sz="1200" baseline="0" dirty="0" smtClean="0"/>
              <a:t> da </a:t>
            </a:r>
            <a:r>
              <a:rPr lang="en-US" sz="1200" baseline="0" dirty="0" err="1" smtClean="0"/>
              <a:t>futura</a:t>
            </a:r>
            <a:r>
              <a:rPr lang="en-US" sz="1200" baseline="0" dirty="0" smtClean="0"/>
              <a:t> </a:t>
            </a:r>
            <a:r>
              <a:rPr lang="en-US" sz="1200" baseline="0" dirty="0" err="1" smtClean="0"/>
              <a:t>ocupação</a:t>
            </a:r>
            <a:r>
              <a:rPr lang="en-US" sz="1200" baseline="0" dirty="0" smtClean="0"/>
              <a:t> do </a:t>
            </a:r>
            <a:r>
              <a:rPr lang="en-US" sz="1200" baseline="0" dirty="0" err="1" smtClean="0"/>
              <a:t>espectro</a:t>
            </a:r>
            <a:r>
              <a:rPr lang="en-US" sz="1200" baseline="0" dirty="0" smtClean="0"/>
              <a:t> de </a:t>
            </a:r>
            <a:r>
              <a:rPr lang="en-US" sz="1200" baseline="0" dirty="0" err="1" smtClean="0"/>
              <a:t>frequências</a:t>
            </a:r>
            <a:r>
              <a:rPr lang="en-US" sz="1200" baseline="0" dirty="0" smtClean="0"/>
              <a:t> </a:t>
            </a:r>
            <a:r>
              <a:rPr lang="en-US" sz="1200" baseline="0" dirty="0" err="1" smtClean="0"/>
              <a:t>por</a:t>
            </a:r>
            <a:r>
              <a:rPr lang="en-US" sz="1200" baseline="0" dirty="0" smtClean="0"/>
              <a:t> </a:t>
            </a:r>
            <a:r>
              <a:rPr lang="en-US" sz="1200" baseline="0" dirty="0" err="1" smtClean="0"/>
              <a:t>redes</a:t>
            </a:r>
            <a:r>
              <a:rPr lang="en-US" sz="1200" baseline="0" dirty="0" smtClean="0"/>
              <a:t> </a:t>
            </a:r>
            <a:r>
              <a:rPr lang="en-US" sz="1200" baseline="0" dirty="0" err="1" smtClean="0"/>
              <a:t>vizinhas</a:t>
            </a:r>
            <a:r>
              <a:rPr lang="en-US" sz="1200" baseline="0" dirty="0" smtClean="0"/>
              <a:t> </a:t>
            </a:r>
            <a:r>
              <a:rPr lang="en-US" sz="1200" baseline="0" dirty="0" err="1" smtClean="0"/>
              <a:t>desconhecidas</a:t>
            </a:r>
            <a:r>
              <a:rPr lang="en-US" sz="1200" baseline="0" dirty="0" smtClean="0"/>
              <a:t>. </a:t>
            </a:r>
            <a:r>
              <a:rPr lang="en-US" sz="1200" baseline="0" dirty="0" err="1" smtClean="0"/>
              <a:t>Esta</a:t>
            </a:r>
            <a:r>
              <a:rPr lang="en-US" sz="1200" baseline="0" dirty="0" smtClean="0"/>
              <a:t> </a:t>
            </a:r>
            <a:r>
              <a:rPr lang="en-US" sz="1200" baseline="0" dirty="0" err="1" smtClean="0"/>
              <a:t>predição</a:t>
            </a:r>
            <a:r>
              <a:rPr lang="en-US" sz="1200" baseline="0" dirty="0" smtClean="0"/>
              <a:t> </a:t>
            </a:r>
            <a:r>
              <a:rPr lang="en-US" sz="1200" baseline="0" dirty="0" err="1" smtClean="0"/>
              <a:t>pode</a:t>
            </a:r>
            <a:r>
              <a:rPr lang="en-US" sz="1200" baseline="0" dirty="0" smtClean="0"/>
              <a:t>, </a:t>
            </a:r>
            <a:r>
              <a:rPr lang="en-US" sz="1200" baseline="0" dirty="0" err="1" smtClean="0"/>
              <a:t>por</a:t>
            </a:r>
            <a:r>
              <a:rPr lang="en-US" sz="1200" baseline="0" dirty="0" smtClean="0"/>
              <a:t> </a:t>
            </a:r>
            <a:r>
              <a:rPr lang="en-US" sz="1200" baseline="0" dirty="0" err="1" smtClean="0"/>
              <a:t>exemplo</a:t>
            </a:r>
            <a:r>
              <a:rPr lang="en-US" sz="1200" baseline="0" dirty="0" smtClean="0"/>
              <a:t>, </a:t>
            </a:r>
            <a:r>
              <a:rPr lang="en-US" sz="1200" baseline="0" dirty="0" err="1" smtClean="0"/>
              <a:t>ser</a:t>
            </a:r>
            <a:r>
              <a:rPr lang="en-US" sz="1200" baseline="0" dirty="0" smtClean="0"/>
              <a:t> </a:t>
            </a:r>
            <a:r>
              <a:rPr lang="en-US" sz="1200" baseline="0" dirty="0" err="1" smtClean="0"/>
              <a:t>utilizada</a:t>
            </a:r>
            <a:r>
              <a:rPr lang="en-US" sz="1200" baseline="0" dirty="0" smtClean="0"/>
              <a:t> </a:t>
            </a:r>
            <a:r>
              <a:rPr lang="en-US" sz="1200" baseline="0" dirty="0" err="1" smtClean="0"/>
              <a:t>por</a:t>
            </a:r>
            <a:r>
              <a:rPr lang="en-US" sz="1200" baseline="0" dirty="0" smtClean="0"/>
              <a:t> schedulers (</a:t>
            </a:r>
            <a:r>
              <a:rPr lang="en-US" sz="1200" baseline="0" dirty="0" err="1" smtClean="0"/>
              <a:t>alocadores</a:t>
            </a:r>
            <a:r>
              <a:rPr lang="en-US" sz="1200" baseline="0" dirty="0" smtClean="0"/>
              <a:t> de </a:t>
            </a:r>
            <a:r>
              <a:rPr lang="en-US" sz="1200" baseline="0" dirty="0" err="1" smtClean="0"/>
              <a:t>recursos</a:t>
            </a:r>
            <a:r>
              <a:rPr lang="en-US" sz="1200" baseline="0" dirty="0" smtClean="0"/>
              <a:t>) </a:t>
            </a:r>
            <a:r>
              <a:rPr lang="en-US" sz="1200" baseline="0" dirty="0" err="1" smtClean="0"/>
              <a:t>durante</a:t>
            </a:r>
            <a:r>
              <a:rPr lang="en-US" sz="1200" baseline="0" dirty="0" smtClean="0"/>
              <a:t> a </a:t>
            </a:r>
            <a:r>
              <a:rPr lang="en-US" sz="1200" baseline="0" dirty="0" err="1" smtClean="0"/>
              <a:t>alocação</a:t>
            </a:r>
            <a:r>
              <a:rPr lang="en-US" sz="1200" baseline="0" dirty="0" smtClean="0"/>
              <a:t> de </a:t>
            </a:r>
            <a:r>
              <a:rPr lang="en-US" sz="1200" baseline="0" dirty="0" err="1" smtClean="0"/>
              <a:t>recursos</a:t>
            </a:r>
            <a:r>
              <a:rPr lang="en-US" sz="1200" baseline="0" dirty="0" smtClean="0"/>
              <a:t> com o </a:t>
            </a:r>
            <a:r>
              <a:rPr lang="en-US" sz="1200" baseline="0" dirty="0" err="1" smtClean="0"/>
              <a:t>objetivo</a:t>
            </a:r>
            <a:r>
              <a:rPr lang="en-US" sz="1200" baseline="0" dirty="0" smtClean="0"/>
              <a:t> de </a:t>
            </a:r>
            <a:r>
              <a:rPr lang="en-US" sz="1200" baseline="0" dirty="0" err="1" smtClean="0"/>
              <a:t>mitigar</a:t>
            </a:r>
            <a:r>
              <a:rPr lang="en-US" sz="1200" baseline="0" dirty="0" smtClean="0"/>
              <a:t> </a:t>
            </a:r>
            <a:r>
              <a:rPr lang="en-US" sz="1200" baseline="0" dirty="0" err="1" smtClean="0"/>
              <a:t>colisões</a:t>
            </a:r>
            <a:r>
              <a:rPr lang="en-US" sz="1200" baseline="0" dirty="0" smtClean="0"/>
              <a:t>, </a:t>
            </a:r>
            <a:r>
              <a:rPr lang="en-US" sz="1200" baseline="0" dirty="0" err="1" smtClean="0"/>
              <a:t>encontrar</a:t>
            </a:r>
            <a:r>
              <a:rPr lang="en-US" sz="1200" baseline="0" dirty="0" smtClean="0"/>
              <a:t> o canal e a </a:t>
            </a:r>
            <a:r>
              <a:rPr lang="en-US" sz="1200" baseline="0" dirty="0" err="1" smtClean="0"/>
              <a:t>potência</a:t>
            </a:r>
            <a:r>
              <a:rPr lang="en-US" sz="1200" baseline="0" dirty="0" smtClean="0"/>
              <a:t> </a:t>
            </a:r>
            <a:r>
              <a:rPr lang="en-US" sz="1200" baseline="0" dirty="0" err="1" smtClean="0"/>
              <a:t>ótima</a:t>
            </a:r>
            <a:r>
              <a:rPr lang="en-US" sz="1200" baseline="0" dirty="0" smtClean="0"/>
              <a:t>.</a:t>
            </a:r>
          </a:p>
          <a:p>
            <a:endParaRPr lang="en-US" sz="1200" baseline="0" dirty="0" smtClean="0"/>
          </a:p>
          <a:p>
            <a:endParaRPr lang="en-US" sz="1200" baseline="0" dirty="0" smtClean="0"/>
          </a:p>
          <a:p>
            <a:endParaRPr lang="en-US" sz="1200"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smtClean="0"/>
              <a:t>Clusterização</a:t>
            </a:r>
            <a:r>
              <a:rPr lang="pt-BR" sz="1200" b="1" dirty="0"/>
              <a:t>: </a:t>
            </a:r>
            <a:r>
              <a:rPr lang="pt-BR" sz="1200" dirty="0"/>
              <a:t>tarefa de agrupar </a:t>
            </a:r>
            <a:r>
              <a:rPr lang="pt-BR" sz="1200" dirty="0" smtClean="0"/>
              <a:t>automaticamente os </a:t>
            </a:r>
            <a:r>
              <a:rPr lang="pt-BR" sz="1200" dirty="0"/>
              <a:t>dados de </a:t>
            </a:r>
            <a:r>
              <a:rPr lang="pt-BR" sz="1200" dirty="0" smtClean="0"/>
              <a:t>entrada (i.e., features) </a:t>
            </a:r>
            <a:r>
              <a:rPr lang="pt-BR" sz="1200" dirty="0"/>
              <a:t>em categorias/classes. </a:t>
            </a:r>
            <a:r>
              <a:rPr lang="pt-BR" sz="1200" dirty="0" smtClean="0"/>
              <a:t>A </a:t>
            </a:r>
            <a:r>
              <a:rPr lang="pt-BR" sz="1200" dirty="0"/>
              <a:t>categoria é o rótulo que é determinado para os dados de entrada fornecidos. Ou seja, podemos dizer que a clusterização tem como objetivo fazer com que a máquina </a:t>
            </a:r>
            <a:r>
              <a:rPr lang="pt-BR" sz="1200" dirty="0" smtClean="0"/>
              <a:t>aprenda/encontre classes/grupos e</a:t>
            </a:r>
            <a:r>
              <a:rPr lang="pt-BR" sz="1200" baseline="0" dirty="0" smtClean="0"/>
              <a:t> rotule as features.</a:t>
            </a:r>
          </a:p>
          <a:p>
            <a:pPr marL="628650" lvl="1" indent="-171450">
              <a:buFont typeface="Arial" panose="020B0604020202020204" pitchFamily="34" charset="0"/>
              <a:buChar char="•"/>
            </a:pPr>
            <a:r>
              <a:rPr lang="pt-BR" sz="1200" b="1" baseline="0" dirty="0" smtClean="0"/>
              <a:t>Exemplo de aplicação</a:t>
            </a:r>
            <a:r>
              <a:rPr lang="pt-BR" sz="1200"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smtClean="0"/>
              <a:t>Redução de dimensionalidade</a:t>
            </a:r>
            <a:r>
              <a:rPr lang="pt-BR" sz="1200"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reconhecimento de faces, as features possuem grandes dimensões (ou seja, grandes vetores) 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sz="1200" b="1" baseline="0" dirty="0" smtClean="0"/>
              <a:t>Aumento de dimensionalidade</a:t>
            </a:r>
            <a:r>
              <a:rPr lang="pt-BR" sz="1200"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sistemas de comunicação digital o aumento de dimensionalidade é utilizado para encontrar </a:t>
            </a:r>
            <a:r>
              <a:rPr lang="pt-BR" sz="1200" b="0" i="1" baseline="0" dirty="0" smtClean="0"/>
              <a:t>palavras código (code words)</a:t>
            </a:r>
            <a:r>
              <a:rPr lang="pt-BR" sz="1200"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smtClean="0"/>
          </a:p>
          <a:p>
            <a:pPr marL="171450" lvl="0" indent="-171450">
              <a:buFont typeface="Arial" panose="020B0604020202020204" pitchFamily="34" charset="0"/>
              <a:buChar char="•"/>
            </a:pPr>
            <a:r>
              <a:rPr lang="pt-BR" sz="1200" b="1" baseline="0" dirty="0" smtClean="0"/>
              <a:t>Detecção de Anomalias</a:t>
            </a:r>
            <a:r>
              <a:rPr lang="pt-BR" sz="1200" baseline="0" dirty="0" smtClean="0"/>
              <a:t>: detecta se uma nova observação (i.e., feature) 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smtClean="0"/>
              <a:t>Exemplo de aplicação</a:t>
            </a:r>
            <a:r>
              <a:rPr lang="pt-BR" sz="1200" baseline="0" dirty="0" smtClean="0"/>
              <a:t>: detecção de </a:t>
            </a:r>
            <a:r>
              <a:rPr lang="pt-BR" sz="1200" dirty="0" smtClean="0"/>
              <a:t>fraude bancária, defeito estrutural, problemas médicos, erros em um texto, controle de qualidade em fábricas, etc.</a:t>
            </a:r>
          </a:p>
          <a:p>
            <a:pPr marL="171450" indent="-171450">
              <a:buFont typeface="Arial" panose="020B0604020202020204" pitchFamily="34" charset="0"/>
              <a:buChar char="•"/>
            </a:pPr>
            <a:r>
              <a:rPr lang="pt-BR" sz="1200" b="1" dirty="0" smtClean="0">
                <a:cs typeface="Calibri"/>
              </a:rPr>
              <a:t>Regras </a:t>
            </a:r>
            <a:r>
              <a:rPr lang="pt-BR" sz="1200" b="1" dirty="0">
                <a:cs typeface="Calibri"/>
              </a:rPr>
              <a:t>de associação</a:t>
            </a:r>
            <a:r>
              <a:rPr lang="pt-BR" sz="1200" dirty="0">
                <a:cs typeface="Calibri"/>
              </a:rPr>
              <a:t>: tarefa de associar as </a:t>
            </a:r>
            <a:r>
              <a:rPr lang="pt-BR" sz="1200" dirty="0" smtClean="0">
                <a:cs typeface="Calibri"/>
              </a:rPr>
              <a:t>entradas (i.e., features), </a:t>
            </a:r>
            <a:r>
              <a:rPr lang="pt-BR" sz="1200" dirty="0">
                <a:cs typeface="Calibri"/>
              </a:rPr>
              <a:t>encontrando regras que descrevam grandes porções dos </a:t>
            </a:r>
            <a:r>
              <a:rPr lang="pt-BR" sz="1200" dirty="0" smtClean="0">
                <a:cs typeface="Calibri"/>
              </a:rPr>
              <a:t>dados.</a:t>
            </a:r>
          </a:p>
          <a:p>
            <a:pPr marL="628650" lvl="1" indent="-171450">
              <a:buFont typeface="Arial" panose="020B0604020202020204" pitchFamily="34" charset="0"/>
              <a:buChar char="•"/>
            </a:pPr>
            <a:r>
              <a:rPr lang="pt-BR" sz="1200" b="1" baseline="0" dirty="0" smtClean="0"/>
              <a:t>Exemplo de aplicação</a:t>
            </a:r>
            <a:r>
              <a:rPr lang="pt-BR" sz="1200"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endParaRPr lang="pt-BR" sz="1200" dirty="0" smtClean="0">
              <a:cs typeface="Calibri"/>
            </a:endParaRPr>
          </a:p>
          <a:p>
            <a:pPr marL="316188" indent="-316188">
              <a:buFont typeface="Arial" panose="020B0604020202020204" pitchFamily="34" charset="0"/>
              <a:buChar char="•"/>
            </a:pPr>
            <a:endParaRPr lang="pt-BR" sz="1200" dirty="0" smtClean="0">
              <a:cs typeface="Calibri"/>
            </a:endParaRPr>
          </a:p>
          <a:p>
            <a:pPr marL="316188" indent="-316188">
              <a:buFont typeface="Arial" panose="020B0604020202020204" pitchFamily="34" charset="0"/>
              <a:buChar char="•"/>
            </a:pPr>
            <a:endParaRPr lang="pt-BR" sz="1200"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389971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No aprendizado não-supervisão não se sabe o que a</a:t>
            </a:r>
            <a:r>
              <a:rPr lang="pt-BR" sz="1200" baseline="0" dirty="0" smtClean="0"/>
              <a:t> máquina </a:t>
            </a:r>
            <a:r>
              <a:rPr lang="pt-BR" sz="1200"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pt-BR" sz="1200" b="1" dirty="0" smtClean="0"/>
              <a:t>k-médias</a:t>
            </a:r>
            <a:r>
              <a:rPr lang="pt-BR" sz="1200" dirty="0"/>
              <a:t>: particiona os dados em k clusters distintos com base na distância ao centroide de um </a:t>
            </a:r>
            <a:r>
              <a:rPr lang="pt-BR" sz="1200" dirty="0" smtClean="0"/>
              <a:t>cluster.</a:t>
            </a:r>
          </a:p>
          <a:p>
            <a:pPr marL="171450" indent="-171450" defTabSz="1686336">
              <a:buFont typeface="Arial" panose="020B0604020202020204" pitchFamily="34" charset="0"/>
              <a:buChar char="•"/>
              <a:defRPr/>
            </a:pPr>
            <a:r>
              <a:rPr lang="pt-BR" sz="1200" b="1" i="0" dirty="0" smtClean="0"/>
              <a:t>Autoencoders</a:t>
            </a:r>
            <a:r>
              <a:rPr lang="pt-BR" sz="1200" dirty="0"/>
              <a:t>: usado para redução ou para aumento de </a:t>
            </a:r>
            <a:r>
              <a:rPr lang="pt-BR" sz="1200" dirty="0" smtClean="0"/>
              <a:t>dimensionalidade.</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a:t>k-médias</a:t>
            </a:r>
            <a:r>
              <a:rPr lang="pt-BR" sz="1200" dirty="0" smtClean="0"/>
              <a:t>:  encontrar grupos de clientes</a:t>
            </a:r>
            <a:r>
              <a:rPr lang="pt-BR" sz="1200" baseline="0" dirty="0" smtClean="0"/>
              <a:t> com um mesmo perfil de compra</a:t>
            </a:r>
            <a:r>
              <a:rPr lang="pt-BR" sz="1200" dirty="0" smtClean="0"/>
              <a:t> ou encontrar separações ótimas</a:t>
            </a:r>
            <a:r>
              <a:rPr lang="pt-BR" sz="1200" baseline="0" dirty="0" smtClean="0"/>
              <a:t> para a decodificação de uma modulação desconhecida.</a:t>
            </a:r>
            <a:endParaRPr lang="pt-BR" sz="1200" baseline="0" dirty="0"/>
          </a:p>
          <a:p>
            <a:pPr marL="628650" lvl="1" indent="-171450">
              <a:buFont typeface="Arial" panose="020B0604020202020204" pitchFamily="34" charset="0"/>
              <a:buChar char="•"/>
            </a:pPr>
            <a:r>
              <a:rPr lang="pt-BR" sz="1200" dirty="0" smtClean="0"/>
              <a:t>Imagine </a:t>
            </a:r>
            <a:r>
              <a:rPr lang="pt-BR" sz="1200" dirty="0"/>
              <a:t>que você tenha dados de uma modulação mas que você não tenha os labels, com o k-médias você pode encontrar grupos/clusters que representariam cada um dos símbolos da modulação </a:t>
            </a:r>
            <a:r>
              <a:rPr lang="pt-BR" sz="1200" dirty="0" smtClean="0"/>
              <a:t>desconhecida.</a:t>
            </a:r>
          </a:p>
          <a:p>
            <a:pPr marL="628650" lvl="1" indent="-171450">
              <a:buFont typeface="Arial" panose="020B0604020202020204" pitchFamily="34" charset="0"/>
              <a:buChar char="•"/>
            </a:pPr>
            <a:r>
              <a:rPr lang="pt-BR" sz="1200" dirty="0" smtClean="0"/>
              <a:t>Num </a:t>
            </a:r>
            <a:r>
              <a:rPr lang="pt-BR" sz="1200" dirty="0"/>
              <a:t>supermercado, baseado em várias características do que foi comprado o algoritmo poderia encontrar um cluster/grupo de homens que compram fraldas e que também compram cerveja, e o supermercado poderia colocar essas mercadorias juntas</a:t>
            </a:r>
            <a:r>
              <a:rPr lang="pt-BR" sz="1200" dirty="0" smtClean="0"/>
              <a:t>.</a:t>
            </a:r>
            <a:endParaRPr lang="pt-BR" sz="1200" dirty="0"/>
          </a:p>
          <a:p>
            <a:pPr marL="171450" indent="-171450">
              <a:buFont typeface="Arial" panose="020B0604020202020204" pitchFamily="34" charset="0"/>
              <a:buChar char="•"/>
            </a:pPr>
            <a:r>
              <a:rPr lang="pt-BR" sz="1200" dirty="0" err="1"/>
              <a:t>Auto-encoders</a:t>
            </a:r>
            <a:r>
              <a:rPr lang="pt-BR" sz="1200" dirty="0"/>
              <a:t>: </a:t>
            </a:r>
            <a:r>
              <a:rPr lang="pt-BR" sz="1200" dirty="0" smtClean="0"/>
              <a:t>podem ser usados </a:t>
            </a:r>
            <a:r>
              <a:rPr lang="pt-BR" sz="1200" dirty="0"/>
              <a:t>em comunicações digitais para por exemplo aprender um sistema de codificação e decodificação de canal ótimo para um dado canal </a:t>
            </a:r>
            <a:r>
              <a:rPr lang="pt-BR" sz="1200" dirty="0" err="1"/>
              <a:t>sem-fio</a:t>
            </a:r>
            <a:r>
              <a:rPr lang="pt-BR" sz="1200" dirty="0"/>
              <a:t>.</a:t>
            </a:r>
          </a:p>
          <a:p>
            <a:pPr marL="171450" indent="-171450">
              <a:buFont typeface="Arial" panose="020B0604020202020204" pitchFamily="34" charset="0"/>
              <a:buChar char="•"/>
            </a:pPr>
            <a:r>
              <a:rPr lang="pt-BR" sz="1200" dirty="0" smtClean="0"/>
              <a:t>PCA</a:t>
            </a:r>
            <a:r>
              <a:rPr lang="pt-BR" sz="1200" dirty="0"/>
              <a:t>: utilizado na redução da dimensionalidade. Utilizado em problemas onde um número de dimensões é muito grande para ser tratado por um modelo em tempo razoável e com recursos computacionais </a:t>
            </a:r>
            <a:r>
              <a:rPr lang="pt-BR" sz="1200"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24997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en-US" sz="1200" b="1" dirty="0" smtClean="0"/>
              <a:t>Self-organizing maps</a:t>
            </a:r>
            <a:r>
              <a:rPr lang="en-US" sz="1200" dirty="0" smtClean="0"/>
              <a:t>:</a:t>
            </a:r>
            <a:r>
              <a:rPr lang="en-US" sz="1200" baseline="0" dirty="0" smtClean="0"/>
              <a:t> </a:t>
            </a:r>
            <a:r>
              <a:rPr lang="pt-BR" sz="1200" dirty="0" smtClean="0"/>
              <a:t>usa redes neurais para aprender a topologia e distribuição dos dados.</a:t>
            </a:r>
            <a:endParaRPr lang="en-US" sz="1200" dirty="0" smtClean="0"/>
          </a:p>
          <a:p>
            <a:pPr marL="171450" indent="-171450" defTabSz="1686336">
              <a:buFont typeface="Arial" panose="020B0604020202020204" pitchFamily="34" charset="0"/>
              <a:buChar char="•"/>
              <a:defRPr/>
            </a:pPr>
            <a:r>
              <a:rPr lang="en-US" sz="1200" b="1" dirty="0" smtClean="0"/>
              <a:t>Hidden </a:t>
            </a:r>
            <a:r>
              <a:rPr lang="en-US" sz="1200" b="1" dirty="0"/>
              <a:t>Markov </a:t>
            </a:r>
            <a:r>
              <a:rPr lang="en-US" sz="1200" b="1" dirty="0" smtClean="0"/>
              <a:t>Models</a:t>
            </a:r>
            <a:r>
              <a:rPr lang="en-US" sz="1200" dirty="0" smtClean="0"/>
              <a:t>:</a:t>
            </a:r>
            <a:r>
              <a:rPr lang="en-US" sz="1200" baseline="0" dirty="0" smtClean="0"/>
              <a:t> </a:t>
            </a:r>
            <a:r>
              <a:rPr lang="pt-BR" sz="1200" baseline="0" dirty="0" smtClean="0"/>
              <a:t>usa dados observados para recuperar uma sequência de estados.</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smtClean="0"/>
              <a:t>ICA: utilizado no “problema do coquetel” onde o algoritmo </a:t>
            </a:r>
            <a:r>
              <a:rPr lang="pt-BR" sz="1200" baseline="0" dirty="0" smtClean="0"/>
              <a:t>separa as conversas de várias pessoas falando ao mesmo tempo em um mesmo ambiente.</a:t>
            </a:r>
          </a:p>
          <a:p>
            <a:pPr marL="171450" indent="-171450">
              <a:buFont typeface="Arial" panose="020B0604020202020204" pitchFamily="34" charset="0"/>
              <a:buChar char="•"/>
            </a:pPr>
            <a:r>
              <a:rPr lang="pt-BR" sz="1200" baseline="0" dirty="0" smtClean="0"/>
              <a:t>SOM: utilizado para criar visualizações de baixa dimensão à partir de dados de alta dimensão.</a:t>
            </a:r>
          </a:p>
          <a:p>
            <a:pPr marL="171450" indent="-171450">
              <a:buFont typeface="Arial" panose="020B0604020202020204" pitchFamily="34" charset="0"/>
              <a:buChar char="•"/>
            </a:pPr>
            <a:r>
              <a:rPr lang="pt-BR" sz="1200" dirty="0" smtClean="0"/>
              <a:t>HMM</a:t>
            </a:r>
            <a:r>
              <a:rPr lang="pt-BR" sz="1200" dirty="0"/>
              <a:t>: utilizados em reconhecimento de fala para reconhecer a </a:t>
            </a:r>
            <a:r>
              <a:rPr lang="pt-BR" sz="1200" dirty="0" smtClean="0"/>
              <a:t>sequência </a:t>
            </a:r>
            <a:r>
              <a:rPr lang="pt-BR" sz="1200" dirty="0"/>
              <a:t>de fonemas e por fim identificar uma palavra.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2843107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Exemplo</a:t>
            </a:r>
            <a:r>
              <a:rPr lang="pt-BR" sz="1200" dirty="0" smtClean="0"/>
              <a:t>:</a:t>
            </a:r>
            <a:r>
              <a:rPr lang="pt-BR" sz="1200" baseline="0" dirty="0" smtClean="0"/>
              <a:t> O </a:t>
            </a:r>
            <a:r>
              <a:rPr lang="pt-BR" sz="1200" baseline="0" dirty="0" err="1" smtClean="0"/>
              <a:t>Facebook</a:t>
            </a:r>
            <a:r>
              <a:rPr lang="pt-BR" sz="1200" baseline="0" dirty="0" smtClean="0"/>
              <a:t>/Instagram recebe centenas/milhares de fotos suas e de conhecidos/familiares seus. Em uma grande quantidade de fotos um algoritmo de clusterização encontra/agrupa pessoas A, B e C, em outra grande quantidade de fotos pessoas B, D e </a:t>
            </a:r>
            <a:r>
              <a:rPr lang="pt-BR" sz="1200" baseline="0" dirty="0" err="1" smtClean="0"/>
              <a:t>E</a:t>
            </a:r>
            <a:r>
              <a:rPr lang="pt-BR" sz="1200" baseline="0" dirty="0" smtClean="0"/>
              <a:t>. Em determinado momento, você carrega uma foto onde você fornece o nome (</a:t>
            </a:r>
            <a:r>
              <a:rPr lang="pt-BR" sz="1200" baseline="0" dirty="0" err="1" smtClean="0"/>
              <a:t>label</a:t>
            </a:r>
            <a:r>
              <a:rPr lang="pt-BR" sz="1200" baseline="0" dirty="0" smtClean="0"/>
              <a:t>) de algumas desses grupos/pessoas.</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474330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smtClean="0"/>
              <a:t>Aprendizado por reforço pode ser entendido como o problema em que um </a:t>
            </a:r>
            <a:r>
              <a:rPr lang="pt-BR" sz="1200" b="1" i="1" dirty="0" smtClean="0"/>
              <a:t>agente</a:t>
            </a:r>
            <a:r>
              <a:rPr lang="pt-BR" sz="1200" b="0" i="0" dirty="0" smtClean="0"/>
              <a:t> deve aprender como se comportar em um </a:t>
            </a:r>
            <a:r>
              <a:rPr lang="pt-BR" sz="1200" b="1" i="1" dirty="0" smtClean="0"/>
              <a:t>ambiente</a:t>
            </a:r>
            <a:r>
              <a:rPr lang="pt-BR" sz="1200" b="0" i="0" dirty="0" smtClean="0"/>
              <a:t> através de interações do tipo “tentativa e erro”.</a:t>
            </a:r>
          </a:p>
          <a:p>
            <a:pPr marL="171450" indent="-171450">
              <a:buFont typeface="Arial" panose="020B0604020202020204" pitchFamily="34" charset="0"/>
              <a:buChar char="•"/>
            </a:pPr>
            <a:r>
              <a:rPr lang="pt-BR" sz="1200" b="0" i="0" dirty="0" smtClean="0"/>
              <a:t>O</a:t>
            </a:r>
            <a:r>
              <a:rPr lang="pt-BR" sz="1200" b="0" i="0" baseline="0" dirty="0" smtClean="0"/>
              <a:t> </a:t>
            </a:r>
            <a:r>
              <a:rPr lang="pt-BR" sz="1200" b="1" i="1" baseline="0" dirty="0" smtClean="0"/>
              <a:t>agente</a:t>
            </a:r>
            <a:r>
              <a:rPr lang="pt-BR" sz="1200" b="0" i="0" baseline="0" dirty="0" smtClean="0"/>
              <a:t> tem como objetivo aprender/construir um modelo do ambiente em que está inserido.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smtClean="0"/>
              <a:t>O algoritmo aprende a escolher </a:t>
            </a:r>
            <a:r>
              <a:rPr lang="pt-BR" sz="1200" b="1" i="1" dirty="0" smtClean="0"/>
              <a:t>ações</a:t>
            </a:r>
            <a:r>
              <a:rPr lang="pt-BR" sz="1200" dirty="0" smtClean="0"/>
              <a:t> apenas interagindo com o </a:t>
            </a:r>
            <a:r>
              <a:rPr lang="pt-BR" sz="1200" b="1" i="1" dirty="0" smtClean="0"/>
              <a:t>ambiente</a:t>
            </a:r>
            <a:r>
              <a:rPr lang="pt-BR" sz="1200" dirty="0" smtClean="0"/>
              <a:t>.</a:t>
            </a:r>
            <a:endParaRPr lang="pt-BR" sz="1200" b="0" i="0" baseline="0" dirty="0" smtClean="0"/>
          </a:p>
          <a:p>
            <a:pPr marL="171450" indent="-171450">
              <a:buFont typeface="Arial" panose="020B0604020202020204" pitchFamily="34" charset="0"/>
              <a:buChar char="•"/>
            </a:pPr>
            <a:r>
              <a:rPr lang="pt-BR" sz="1200" b="1" i="0" dirty="0" smtClean="0"/>
              <a:t>Problema da aprendizagem por reforço</a:t>
            </a:r>
            <a:r>
              <a:rPr lang="pt-BR" sz="1200" b="0" i="0" dirty="0" smtClean="0"/>
              <a:t>:</a:t>
            </a:r>
            <a:r>
              <a:rPr lang="pt-BR" sz="1200" b="0" i="0" baseline="0" dirty="0" smtClean="0"/>
              <a:t> </a:t>
            </a:r>
            <a:r>
              <a:rPr lang="pt-BR" sz="1200" b="0" i="0" dirty="0" smtClean="0"/>
              <a:t>Como escolher uma </a:t>
            </a:r>
            <a:r>
              <a:rPr lang="pt-BR" sz="1200" b="1" i="1" dirty="0" smtClean="0"/>
              <a:t>política</a:t>
            </a:r>
            <a:r>
              <a:rPr lang="pt-BR" sz="1200" b="0" i="0" dirty="0" smtClean="0"/>
              <a:t> de </a:t>
            </a:r>
            <a:r>
              <a:rPr lang="pt-BR" sz="1200" b="1" i="1" dirty="0" smtClean="0"/>
              <a:t>ações</a:t>
            </a:r>
            <a:r>
              <a:rPr lang="pt-BR" sz="1200" b="0" i="0" dirty="0" smtClean="0"/>
              <a:t> que maximize o</a:t>
            </a:r>
            <a:r>
              <a:rPr lang="pt-BR" sz="1200" b="0" i="0" baseline="0" dirty="0" smtClean="0"/>
              <a:t> </a:t>
            </a:r>
            <a:r>
              <a:rPr lang="pt-BR" sz="1200" b="0" i="0" dirty="0" smtClean="0"/>
              <a:t>total de </a:t>
            </a:r>
            <a:r>
              <a:rPr lang="pt-BR" sz="1200" b="1" i="1" dirty="0" smtClean="0"/>
              <a:t>recompensas</a:t>
            </a:r>
            <a:r>
              <a:rPr lang="pt-BR" sz="1200" b="0" i="0" dirty="0" smtClean="0"/>
              <a:t> recebidas pelo </a:t>
            </a:r>
            <a:r>
              <a:rPr lang="pt-BR" sz="1200" b="1" i="1" dirty="0" smtClean="0"/>
              <a:t>agente</a:t>
            </a:r>
            <a:r>
              <a:rPr lang="pt-BR" sz="1200" b="0" i="0" dirty="0" smtClean="0"/>
              <a:t>.</a:t>
            </a:r>
          </a:p>
          <a:p>
            <a:pPr marL="171450" indent="-171450">
              <a:buFont typeface="Arial" panose="020B0604020202020204" pitchFamily="34" charset="0"/>
              <a:buChar char="•"/>
            </a:pPr>
            <a:r>
              <a:rPr lang="pt-BR" sz="1200" b="0" i="0" dirty="0" smtClean="0"/>
              <a:t>A </a:t>
            </a:r>
            <a:r>
              <a:rPr lang="pt-BR" sz="1200" b="1" i="0" dirty="0" smtClean="0"/>
              <a:t>política</a:t>
            </a:r>
            <a:r>
              <a:rPr lang="pt-BR" sz="1200" b="0" i="0" dirty="0" smtClean="0"/>
              <a:t> pode ser entendida como sendo</a:t>
            </a:r>
            <a:r>
              <a:rPr lang="pt-BR" sz="1200" b="0" i="0" baseline="0" dirty="0" smtClean="0"/>
              <a:t> a função que mapeia os </a:t>
            </a:r>
            <a:r>
              <a:rPr lang="pt-BR" sz="1200" b="1" i="1" baseline="0" dirty="0" smtClean="0"/>
              <a:t>estados</a:t>
            </a:r>
            <a:r>
              <a:rPr lang="pt-BR" sz="1200" b="0" i="0" baseline="0" dirty="0" smtClean="0"/>
              <a:t> do </a:t>
            </a:r>
            <a:r>
              <a:rPr lang="pt-BR" sz="1200" b="1" i="1" baseline="0" dirty="0" smtClean="0"/>
              <a:t>ambiente</a:t>
            </a:r>
            <a:r>
              <a:rPr lang="pt-BR" sz="1200" b="0" i="0" baseline="0" dirty="0" smtClean="0"/>
              <a:t> em </a:t>
            </a:r>
            <a:r>
              <a:rPr lang="pt-BR" sz="1200" b="1" i="1" baseline="0" dirty="0" smtClean="0"/>
              <a:t>ações</a:t>
            </a:r>
            <a:r>
              <a:rPr lang="pt-BR" sz="1200" b="0" i="0" baseline="0" dirty="0" smtClean="0"/>
              <a:t> que o </a:t>
            </a:r>
            <a:r>
              <a:rPr lang="pt-BR" sz="1200" b="1" i="1" baseline="0" dirty="0" smtClean="0"/>
              <a:t>agente</a:t>
            </a:r>
            <a:r>
              <a:rPr lang="pt-BR" sz="1200" b="0" i="0" baseline="0" dirty="0" smtClean="0"/>
              <a:t> deve tomar: ∏(s) = a.</a:t>
            </a:r>
          </a:p>
          <a:p>
            <a:pPr marL="171450" indent="-171450">
              <a:buFont typeface="Arial" panose="020B0604020202020204" pitchFamily="34" charset="0"/>
              <a:buChar char="•"/>
            </a:pPr>
            <a:endParaRPr lang="pt-BR" sz="1200" b="0" i="0" baseline="0" dirty="0" smtClean="0"/>
          </a:p>
          <a:p>
            <a:pPr marL="171450" indent="-171450">
              <a:buFont typeface="Arial" panose="020B0604020202020204" pitchFamily="34" charset="0"/>
              <a:buChar char="•"/>
            </a:pPr>
            <a:r>
              <a:rPr lang="pt-BR" sz="1200" b="1" dirty="0" smtClean="0"/>
              <a:t>Exemplos</a:t>
            </a:r>
            <a:r>
              <a:rPr lang="pt-BR" sz="1200" dirty="0" smtClean="0"/>
              <a:t>: </a:t>
            </a:r>
          </a:p>
          <a:p>
            <a:pPr marL="628650" lvl="1" indent="-171450">
              <a:buFont typeface="Arial" panose="020B0604020202020204" pitchFamily="34" charset="0"/>
              <a:buChar char="•"/>
            </a:pPr>
            <a:r>
              <a:rPr lang="pt-BR" sz="1200" dirty="0" smtClean="0"/>
              <a:t>Algoritmo </a:t>
            </a:r>
            <a:r>
              <a:rPr lang="pt-BR" sz="1200" baseline="0" dirty="0" smtClean="0"/>
              <a:t>muito utilizado em jogos.</a:t>
            </a:r>
          </a:p>
          <a:p>
            <a:pPr marL="1085850" lvl="2" indent="-171450">
              <a:buFont typeface="Arial" panose="020B0604020202020204" pitchFamily="34" charset="0"/>
              <a:buChar char="•"/>
            </a:pPr>
            <a:r>
              <a:rPr lang="pt-BR" sz="1200" dirty="0" smtClean="0"/>
              <a:t>O programa AlphaGo da Google (DeepMind)</a:t>
            </a:r>
            <a:r>
              <a:rPr lang="pt-BR" sz="1200"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smtClean="0"/>
              <a:t>Agente jogador de damas</a:t>
            </a:r>
          </a:p>
          <a:p>
            <a:pPr marL="1543050" lvl="3" indent="-171450">
              <a:buFont typeface="Arial" panose="020B0604020202020204" pitchFamily="34" charset="0"/>
              <a:buChar char="•"/>
            </a:pPr>
            <a:r>
              <a:rPr lang="pt-BR" sz="1200" b="1" baseline="0" dirty="0" smtClean="0"/>
              <a:t>Estados</a:t>
            </a:r>
            <a:r>
              <a:rPr lang="pt-BR" sz="1200" baseline="0" dirty="0" smtClean="0"/>
              <a:t>: as diferentes configurações do tabuleiro.</a:t>
            </a:r>
          </a:p>
          <a:p>
            <a:pPr marL="1543050" lvl="3" indent="-171450">
              <a:buFont typeface="Arial" panose="020B0604020202020204" pitchFamily="34" charset="0"/>
              <a:buChar char="•"/>
            </a:pPr>
            <a:r>
              <a:rPr lang="pt-BR" sz="1200" b="1" baseline="0" dirty="0" smtClean="0"/>
              <a:t>Ações</a:t>
            </a:r>
            <a:r>
              <a:rPr lang="pt-BR" sz="1200" baseline="0" dirty="0" smtClean="0"/>
              <a:t>: mover uma determinada peça.</a:t>
            </a:r>
          </a:p>
          <a:p>
            <a:pPr marL="1543050" lvl="3" indent="-171450">
              <a:buFont typeface="Arial" panose="020B0604020202020204" pitchFamily="34" charset="0"/>
              <a:buChar char="•"/>
            </a:pPr>
            <a:r>
              <a:rPr lang="pt-BR" sz="1200" b="1" baseline="0" dirty="0" smtClean="0"/>
              <a:t>Recompensas</a:t>
            </a:r>
            <a:r>
              <a:rPr lang="pt-BR" sz="1200" baseline="0" dirty="0" smtClean="0"/>
              <a:t>: número de capturas de peças vs. número de perdas.</a:t>
            </a:r>
          </a:p>
          <a:p>
            <a:pPr marL="628650" lvl="1" indent="-171450">
              <a:buFont typeface="Arial" panose="020B0604020202020204" pitchFamily="34" charset="0"/>
              <a:buChar char="•"/>
            </a:pPr>
            <a:r>
              <a:rPr lang="pt-BR" sz="1200" dirty="0" smtClean="0"/>
              <a:t>Modulação e codificação adaptativas</a:t>
            </a:r>
          </a:p>
          <a:p>
            <a:pPr marL="1085850" lvl="2" indent="-171450">
              <a:buFont typeface="Arial" panose="020B0604020202020204" pitchFamily="34" charset="0"/>
              <a:buChar char="•"/>
            </a:pPr>
            <a:r>
              <a:rPr lang="pt-BR" sz="1200" b="1" dirty="0" smtClean="0"/>
              <a:t>Estado</a:t>
            </a:r>
            <a:r>
              <a:rPr lang="pt-BR" sz="1200" dirty="0" smtClean="0"/>
              <a:t>:</a:t>
            </a:r>
            <a:r>
              <a:rPr lang="pt-BR" sz="1200" baseline="0" dirty="0" smtClean="0"/>
              <a:t> qualidade do canal (CQI) enviado pelo dispositivo móvel (podem haver vários outros estados, por exemplo QoS).</a:t>
            </a:r>
          </a:p>
          <a:p>
            <a:pPr marL="1085850" lvl="2" indent="-171450">
              <a:buFont typeface="Arial" panose="020B0604020202020204" pitchFamily="34" charset="0"/>
              <a:buChar char="•"/>
            </a:pPr>
            <a:r>
              <a:rPr lang="pt-BR" sz="1200" b="1" baseline="0" dirty="0" smtClean="0"/>
              <a:t>Ação</a:t>
            </a:r>
            <a:r>
              <a:rPr lang="pt-BR" sz="1200" baseline="0" dirty="0" smtClean="0"/>
              <a:t>: modulação e taxa de código.</a:t>
            </a:r>
          </a:p>
          <a:p>
            <a:pPr marL="1085850" lvl="2" indent="-171450">
              <a:buFont typeface="Arial" panose="020B0604020202020204" pitchFamily="34" charset="0"/>
              <a:buChar char="•"/>
            </a:pPr>
            <a:r>
              <a:rPr lang="pt-BR" sz="1200" b="1" baseline="0" dirty="0" smtClean="0"/>
              <a:t>Recompensa</a:t>
            </a:r>
            <a:r>
              <a:rPr lang="pt-BR" sz="1200" baseline="0" dirty="0" smtClean="0"/>
              <a:t>: uma medida baseado na taxa de erro de bloco (BLER) ou na eficiência espectral (i.e., no número de bits/s/Hz possível).</a:t>
            </a:r>
          </a:p>
          <a:p>
            <a:pPr marL="628650" lvl="1" indent="-171450">
              <a:buFont typeface="Arial" panose="020B0604020202020204" pitchFamily="34" charset="0"/>
              <a:buChar char="•"/>
            </a:pPr>
            <a:r>
              <a:rPr lang="pt-BR" sz="1200" dirty="0" smtClean="0"/>
              <a:t>Robô aspirador de pó que precisa aprender a limpar uma casa de forma ótima.</a:t>
            </a:r>
          </a:p>
          <a:p>
            <a:pPr marL="0" indent="0">
              <a:buFont typeface="Arial" panose="020B0604020202020204" pitchFamily="34" charset="0"/>
              <a:buNone/>
            </a:pPr>
            <a:endParaRPr lang="nl-BE" sz="1200" dirty="0" smtClean="0"/>
          </a:p>
          <a:p>
            <a:pPr marL="171450" indent="-171450">
              <a:buFont typeface="Arial" panose="020B0604020202020204" pitchFamily="34" charset="0"/>
              <a:buChar char="•"/>
            </a:pPr>
            <a:r>
              <a:rPr lang="pt-BR" sz="1200" dirty="0" smtClean="0"/>
              <a:t>Os algoritmos de aprendizado por reforço tentam encontrar a </a:t>
            </a:r>
            <a:r>
              <a:rPr lang="pt-BR" sz="1200" b="1" i="1" dirty="0" smtClean="0"/>
              <a:t>política</a:t>
            </a:r>
            <a:r>
              <a:rPr lang="pt-BR" sz="1200" dirty="0" smtClean="0"/>
              <a:t> que mapeia os </a:t>
            </a:r>
            <a:r>
              <a:rPr lang="pt-BR" sz="1200" b="1" i="1" dirty="0" smtClean="0"/>
              <a:t>estados</a:t>
            </a:r>
            <a:r>
              <a:rPr lang="pt-BR" sz="1200" dirty="0" smtClean="0"/>
              <a:t> do </a:t>
            </a:r>
            <a:r>
              <a:rPr lang="pt-BR" sz="1200" b="1" i="1" dirty="0" smtClean="0"/>
              <a:t>ambiente</a:t>
            </a:r>
            <a:r>
              <a:rPr lang="pt-BR" sz="1200" dirty="0" smtClean="0"/>
              <a:t> às </a:t>
            </a:r>
            <a:r>
              <a:rPr lang="pt-BR" sz="1200" b="1" i="1" dirty="0" smtClean="0"/>
              <a:t>ações</a:t>
            </a:r>
            <a:r>
              <a:rPr lang="pt-BR" sz="1200" dirty="0" smtClean="0"/>
              <a:t> que o </a:t>
            </a:r>
            <a:r>
              <a:rPr lang="pt-BR" sz="1200" b="1" i="1" dirty="0" smtClean="0"/>
              <a:t>agente</a:t>
            </a:r>
            <a:r>
              <a:rPr lang="pt-BR" sz="1200" dirty="0" smtClean="0"/>
              <a:t> deve tomar nesses </a:t>
            </a:r>
            <a:r>
              <a:rPr lang="pt-BR" sz="1200" b="1" i="1" dirty="0" smtClean="0"/>
              <a:t>estados</a:t>
            </a:r>
            <a:r>
              <a:rPr lang="pt-BR" sz="1200" b="0" i="0" dirty="0" smtClean="0"/>
              <a:t>.</a:t>
            </a:r>
          </a:p>
          <a:p>
            <a:pPr marL="171450" indent="-171450">
              <a:buFont typeface="Arial" panose="020B0604020202020204" pitchFamily="34" charset="0"/>
              <a:buChar char="•"/>
            </a:pPr>
            <a:r>
              <a:rPr lang="pt-BR" sz="1200" b="0" i="0" dirty="0" smtClean="0"/>
              <a:t>Como um algoritmo de aprendizagem aprende a escolher ações apenas</a:t>
            </a:r>
            <a:r>
              <a:rPr lang="pt-BR" sz="1200" b="0" i="0" baseline="0" dirty="0" smtClean="0"/>
              <a:t> </a:t>
            </a:r>
            <a:r>
              <a:rPr lang="pt-BR" sz="1200" b="0" i="0" dirty="0" smtClean="0"/>
              <a:t>interagindo com o ambiente?</a:t>
            </a:r>
          </a:p>
          <a:p>
            <a:pPr marL="628650" lvl="1" indent="-171450">
              <a:buFont typeface="Arial" panose="020B0604020202020204" pitchFamily="34" charset="0"/>
              <a:buChar char="•"/>
            </a:pPr>
            <a:r>
              <a:rPr lang="pt-BR" sz="1200" b="0" i="0" dirty="0" smtClean="0"/>
              <a:t>Muitas vezes, é impraticável o uso de aprendizage</a:t>
            </a:r>
            <a:r>
              <a:rPr lang="pt-BR" sz="1200" b="0" i="0" baseline="0" dirty="0" smtClean="0"/>
              <a:t>m </a:t>
            </a:r>
            <a:r>
              <a:rPr lang="pt-BR" sz="1200" b="0" i="0" dirty="0" smtClean="0"/>
              <a:t>supervisionada.</a:t>
            </a:r>
          </a:p>
          <a:p>
            <a:pPr marL="1085850" lvl="2" indent="-171450">
              <a:buFont typeface="Arial" panose="020B0604020202020204" pitchFamily="34" charset="0"/>
              <a:buChar char="•"/>
            </a:pPr>
            <a:r>
              <a:rPr lang="pt-BR" sz="1200" b="0" i="0" dirty="0" smtClean="0"/>
              <a:t>Como obter exemplos do comportamento correto e</a:t>
            </a:r>
            <a:r>
              <a:rPr lang="pt-BR" sz="1200" b="0" i="0" baseline="0" dirty="0" smtClean="0"/>
              <a:t> </a:t>
            </a:r>
            <a:r>
              <a:rPr lang="pt-BR" sz="1200" b="0" i="0" dirty="0" smtClean="0"/>
              <a:t>representativo para qualquer situação?</a:t>
            </a:r>
          </a:p>
          <a:p>
            <a:pPr marL="1085850" lvl="2" indent="-171450">
              <a:buFont typeface="Arial" panose="020B0604020202020204" pitchFamily="34" charset="0"/>
              <a:buChar char="•"/>
            </a:pPr>
            <a:r>
              <a:rPr lang="pt-BR" sz="1200" b="0" i="0" dirty="0" smtClean="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289586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b="1" dirty="0" smtClean="0"/>
              <a:t>Deep Q-Learning</a:t>
            </a:r>
            <a:r>
              <a:rPr lang="pt-BR" sz="1200" dirty="0" smtClean="0"/>
              <a:t>: É a junção de Deep Learning com Q-Learning. As redes neurais profundas possibilitam que Q-Learning seja aplicado a problemas maiores.</a:t>
            </a:r>
          </a:p>
          <a:p>
            <a:pPr defTabSz="1686336">
              <a:defRPr/>
            </a:pPr>
            <a:endParaRPr lang="pt-BR" sz="1200" dirty="0" smtClean="0"/>
          </a:p>
          <a:p>
            <a:pPr defTabSz="1686336">
              <a:defRPr/>
            </a:pPr>
            <a:r>
              <a:rPr lang="pt-BR" sz="1200" dirty="0" smtClean="0"/>
              <a:t>Q-</a:t>
            </a:r>
            <a:r>
              <a:rPr lang="pt-BR" sz="1200" dirty="0" err="1" smtClean="0"/>
              <a:t>Table</a:t>
            </a:r>
            <a:r>
              <a:rPr lang="pt-BR" sz="1200" dirty="0" smtClean="0"/>
              <a:t> é apenas um nome sofisticado para uma tabela de pesquisa (</a:t>
            </a:r>
            <a:r>
              <a:rPr lang="pt-BR" sz="1200" dirty="0" err="1" smtClean="0"/>
              <a:t>lookup</a:t>
            </a:r>
            <a:r>
              <a:rPr lang="pt-BR" sz="1200" dirty="0" smtClean="0"/>
              <a:t> </a:t>
            </a:r>
            <a:r>
              <a:rPr lang="pt-BR" sz="1200" dirty="0" err="1" smtClean="0"/>
              <a:t>Table</a:t>
            </a:r>
            <a:r>
              <a:rPr lang="pt-BR" sz="1200" dirty="0" smtClean="0"/>
              <a:t>) simples, onde calculamos as recompensas futuras máximas esperadas para a ação em cada estado.</a:t>
            </a:r>
          </a:p>
          <a:p>
            <a:pPr defTabSz="1686336">
              <a:defRPr/>
            </a:pPr>
            <a:endParaRPr lang="pt-BR" sz="1200" dirty="0" smtClean="0"/>
          </a:p>
          <a:p>
            <a:pPr defTabSz="1686336">
              <a:defRPr/>
            </a:pPr>
            <a:r>
              <a:rPr lang="pt-BR" sz="1200" dirty="0" smtClean="0"/>
              <a:t>Cada posição na tabela Q será a recompensa futura máxima esperada que o agente receberá se executar essa ação nesse estado. Este é um processo iterativo, pois precisamos melhorar o Q-</a:t>
            </a:r>
            <a:r>
              <a:rPr lang="pt-BR" sz="1200" dirty="0" err="1" smtClean="0"/>
              <a:t>Table</a:t>
            </a:r>
            <a:r>
              <a:rPr lang="pt-BR" sz="1200" dirty="0" smtClean="0"/>
              <a:t> a cada iteração.</a:t>
            </a:r>
          </a:p>
          <a:p>
            <a:pPr defTabSz="1686336">
              <a:defRPr/>
            </a:pPr>
            <a:endParaRPr lang="en-US" sz="1200" dirty="0" smtClean="0"/>
          </a:p>
          <a:p>
            <a:pPr defTabSz="1686336">
              <a:defRPr/>
            </a:pPr>
            <a:r>
              <a:rPr lang="pt-BR" sz="1200" dirty="0" smtClean="0"/>
              <a:t>Uma função de valor Q mostra o quão</a:t>
            </a:r>
            <a:r>
              <a:rPr lang="pt-BR" sz="1200" baseline="0" dirty="0" smtClean="0"/>
              <a:t> boa</a:t>
            </a:r>
            <a:r>
              <a:rPr lang="pt-BR" sz="1200" dirty="0" smtClean="0"/>
              <a:t> uma determinada ação é, dado um estado, para um agente que segue uma determinada política.</a:t>
            </a:r>
            <a:endParaRPr lang="nl-BE" sz="1200" dirty="0" smtClean="0"/>
          </a:p>
          <a:p>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4243148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Heurística é um método ou processo criado com o </a:t>
            </a:r>
            <a:r>
              <a:rPr lang="pt-BR" sz="1200" b="1" i="0" kern="1200" dirty="0" smtClean="0">
                <a:solidFill>
                  <a:schemeClr val="tx1"/>
                </a:solidFill>
                <a:effectLst/>
                <a:latin typeface="+mn-lt"/>
                <a:ea typeface="+mn-ea"/>
                <a:cs typeface="+mn-cs"/>
              </a:rPr>
              <a:t>objetivo de encontrar soluções, muitas vezes sub-ótimas, para um problema</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dirty="0" smtClean="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Isso é obtido trocando-se a otimização, integridade, precisão ou precisão por velocidade. De certa forma, pode ser considerado um atalho.</a:t>
            </a:r>
          </a:p>
          <a:p>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Uma </a:t>
            </a:r>
            <a:r>
              <a:rPr lang="pt-BR" sz="1200" b="1" i="1" dirty="0" smtClean="0"/>
              <a:t>metaheurística</a:t>
            </a:r>
            <a:r>
              <a:rPr lang="pt-BR" sz="1200" dirty="0" smtClean="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90378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a:t>
            </a:r>
            <a:r>
              <a:rPr lang="pt-BR" sz="1200" dirty="0" smtClean="0"/>
              <a:t>: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r>
              <a:rPr lang="pt-BR" sz="1200" baseline="0" dirty="0" smtClean="0"/>
              <a:t> </a:t>
            </a:r>
            <a:r>
              <a:rPr lang="pt-BR" sz="1200" dirty="0" smtClean="0"/>
              <a:t>Aprendizado baseado na evolução biológica dos seres vivos.</a:t>
            </a:r>
            <a:r>
              <a:rPr lang="pt-BR" sz="1200" baseline="0" dirty="0" smtClean="0"/>
              <a:t> </a:t>
            </a:r>
            <a:r>
              <a:rPr lang="pt-BR" sz="1200" dirty="0" smtClean="0"/>
              <a:t>Novos </a:t>
            </a:r>
            <a:r>
              <a:rPr lang="pt-BR" sz="1200" b="1" i="1" dirty="0" smtClean="0"/>
              <a:t>indivíduos</a:t>
            </a:r>
            <a:r>
              <a:rPr lang="pt-BR" sz="1200" dirty="0" smtClean="0"/>
              <a:t> com diferentes </a:t>
            </a:r>
            <a:r>
              <a:rPr lang="pt-BR" sz="1200" b="1" i="1" dirty="0" smtClean="0"/>
              <a:t>características</a:t>
            </a:r>
            <a:r>
              <a:rPr lang="pt-BR" sz="1200" i="1" dirty="0" smtClean="0"/>
              <a:t>,</a:t>
            </a:r>
            <a:r>
              <a:rPr lang="pt-BR" sz="1200" b="1" i="1" dirty="0" smtClean="0"/>
              <a:t> </a:t>
            </a:r>
            <a:r>
              <a:rPr lang="pt-BR" sz="1200" dirty="0" smtClean="0"/>
              <a:t>pertencentes a uma </a:t>
            </a:r>
            <a:r>
              <a:rPr lang="pt-BR" sz="1200" b="1" i="1" dirty="0" smtClean="0"/>
              <a:t>população</a:t>
            </a:r>
            <a:r>
              <a:rPr lang="pt-BR" sz="1200" dirty="0" smtClean="0"/>
              <a:t>, são criados através de </a:t>
            </a:r>
            <a:r>
              <a:rPr lang="pt-BR" sz="1200" b="1" i="1" dirty="0" smtClean="0"/>
              <a:t>cruzamentos</a:t>
            </a:r>
            <a:r>
              <a:rPr lang="pt-BR" sz="1200" dirty="0" smtClean="0"/>
              <a:t> e </a:t>
            </a:r>
            <a:r>
              <a:rPr lang="pt-BR" sz="1200" b="1" dirty="0" smtClean="0"/>
              <a:t>mutações </a:t>
            </a:r>
            <a:r>
              <a:rPr lang="pt-BR" sz="1200" dirty="0" smtClean="0"/>
              <a:t>onde apenas os mais aptos são </a:t>
            </a:r>
            <a:r>
              <a:rPr lang="pt-BR" sz="1200" b="1" i="1" dirty="0" smtClean="0"/>
              <a:t>selecionados</a:t>
            </a:r>
            <a:r>
              <a:rPr lang="pt-BR" sz="1200" dirty="0" smtClean="0"/>
              <a:t> (</a:t>
            </a:r>
            <a:r>
              <a:rPr lang="pt-BR" sz="1200" b="1" i="1" dirty="0" smtClean="0"/>
              <a:t>seleção natural</a:t>
            </a:r>
            <a:r>
              <a:rPr lang="pt-BR" sz="1200" dirty="0" smtClean="0"/>
              <a:t>) e passam suas </a:t>
            </a:r>
            <a:r>
              <a:rPr lang="pt-BR" sz="1200" b="1" i="1" dirty="0" smtClean="0"/>
              <a:t>características</a:t>
            </a:r>
            <a:r>
              <a:rPr lang="pt-BR" sz="1200" dirty="0" smtClean="0"/>
              <a:t> para uma nova geração. Com isso a </a:t>
            </a:r>
            <a:r>
              <a:rPr lang="pt-BR" sz="1200" b="1" i="1" dirty="0" smtClean="0"/>
              <a:t>população</a:t>
            </a:r>
            <a:r>
              <a:rPr lang="pt-BR" sz="1200" dirty="0" smtClean="0"/>
              <a:t> se torna mais apta a cada geração.</a:t>
            </a:r>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031355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875603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noProof="0" dirty="0" smtClean="0"/>
              <a:t>Alto nível: </a:t>
            </a:r>
            <a:r>
              <a:rPr lang="pt-BR" sz="1200" b="0" i="0" kern="1200" noProof="0" dirty="0" smtClean="0">
                <a:solidFill>
                  <a:schemeClr val="tx1"/>
                </a:solidFill>
                <a:effectLst/>
                <a:latin typeface="+mn-lt"/>
                <a:ea typeface="+mn-ea"/>
                <a:cs typeface="+mn-cs"/>
              </a:rPr>
              <a:t>longe do </a:t>
            </a:r>
            <a:r>
              <a:rPr lang="pt-BR" sz="1200" b="0" i="0" u="none" strike="noStrike" kern="1200" noProof="0" dirty="0" smtClean="0">
                <a:solidFill>
                  <a:schemeClr val="tx1"/>
                </a:solidFill>
                <a:effectLst/>
                <a:latin typeface="+mn-lt"/>
                <a:ea typeface="+mn-ea"/>
                <a:cs typeface="+mn-cs"/>
                <a:hlinkClick r:id="rId3" tooltip="Código de máquina"/>
              </a:rPr>
              <a:t>código de máquina</a:t>
            </a:r>
            <a:r>
              <a:rPr lang="pt-BR" sz="1200" b="0" i="0" kern="1200" noProof="0" dirty="0" smtClean="0">
                <a:solidFill>
                  <a:schemeClr val="tx1"/>
                </a:solidFill>
                <a:effectLst/>
                <a:latin typeface="+mn-lt"/>
                <a:ea typeface="+mn-ea"/>
                <a:cs typeface="+mn-cs"/>
              </a:rPr>
              <a:t> e mais próximo à </a:t>
            </a:r>
            <a:r>
              <a:rPr lang="pt-BR" sz="1200" b="0" i="0" u="none" strike="noStrike" kern="1200" noProof="0" dirty="0" smtClean="0">
                <a:solidFill>
                  <a:schemeClr val="tx1"/>
                </a:solidFill>
                <a:effectLst/>
                <a:latin typeface="+mn-lt"/>
                <a:ea typeface="+mn-ea"/>
                <a:cs typeface="+mn-cs"/>
                <a:hlinkClick r:id="rId4" tooltip="Linguagem humana"/>
              </a:rPr>
              <a:t>linguagem humana</a:t>
            </a:r>
            <a:r>
              <a:rPr lang="pt-BR" sz="1200" b="0" i="0" kern="1200" noProof="0" dirty="0" smtClean="0">
                <a:solidFill>
                  <a:schemeClr val="tx1"/>
                </a:solidFill>
                <a:effectLst/>
                <a:latin typeface="+mn-lt"/>
                <a:ea typeface="+mn-ea"/>
                <a:cs typeface="+mn-cs"/>
              </a:rPr>
              <a:t>. </a:t>
            </a:r>
          </a:p>
          <a:p>
            <a:pPr marL="171450"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Interpretada:</a:t>
            </a:r>
            <a:r>
              <a:rPr lang="pt-BR" sz="1200" b="0" i="0" kern="1200" baseline="0" noProof="0" dirty="0" smtClean="0">
                <a:solidFill>
                  <a:schemeClr val="tx1"/>
                </a:solidFill>
                <a:effectLst/>
                <a:latin typeface="+mn-lt"/>
                <a:ea typeface="+mn-ea"/>
                <a:cs typeface="+mn-cs"/>
              </a:rPr>
              <a:t> programa </a:t>
            </a:r>
            <a:r>
              <a:rPr lang="pt-BR" sz="1200" noProof="0" dirty="0" smtClean="0"/>
              <a:t>é interpretado/executado por</a:t>
            </a:r>
            <a:r>
              <a:rPr lang="pt-BR" sz="1200" baseline="0" noProof="0" dirty="0" smtClean="0"/>
              <a:t> um interpretador e em seguida </a:t>
            </a:r>
            <a:r>
              <a:rPr lang="pt-BR" sz="1200" noProof="0" dirty="0" smtClean="0"/>
              <a:t>é executado pelo sistema-operacional/processador. Linguagens interpretadas têm seus códigos fontes transformados em uma linguagem intermediária (específica de cada linguagem), que será interpretada pela máquina virtual da linguagem quando o programa for executado.</a:t>
            </a:r>
            <a:endParaRPr lang="pt-BR" sz="1200" b="0" i="0" kern="1200" baseline="0" noProof="0" dirty="0" smtClean="0">
              <a:solidFill>
                <a:schemeClr val="tx1"/>
              </a:solidFill>
              <a:effectLst/>
              <a:latin typeface="+mn-lt"/>
              <a:ea typeface="+mn-ea"/>
              <a:cs typeface="+mn-cs"/>
            </a:endParaRP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Script: que pode ser utilizada para automatizar pequenas tarefas, porem, python </a:t>
            </a:r>
            <a:r>
              <a:rPr lang="pt-BR" sz="1200" noProof="0" dirty="0" smtClean="0"/>
              <a:t>é</a:t>
            </a:r>
            <a:r>
              <a:rPr lang="pt-BR" sz="1200" b="0" i="0" kern="1200" baseline="0" noProof="0" dirty="0" smtClean="0">
                <a:solidFill>
                  <a:schemeClr val="tx1"/>
                </a:solidFill>
                <a:effectLst/>
                <a:latin typeface="+mn-lt"/>
                <a:ea typeface="+mn-ea"/>
                <a:cs typeface="+mn-cs"/>
              </a:rPr>
              <a:t> muito poderosa e vai além da linguagem de script</a:t>
            </a: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Python é tida como uma linguagem </a:t>
            </a:r>
            <a:r>
              <a:rPr lang="pt-BR" sz="1200" b="0" i="0" kern="1200" baseline="0" noProof="0" dirty="0" err="1" smtClean="0">
                <a:solidFill>
                  <a:schemeClr val="tx1"/>
                </a:solidFill>
                <a:effectLst/>
                <a:latin typeface="+mn-lt"/>
                <a:ea typeface="+mn-ea"/>
                <a:cs typeface="+mn-cs"/>
              </a:rPr>
              <a:t>multiparadigma</a:t>
            </a:r>
            <a:r>
              <a:rPr lang="pt-BR" sz="1200" b="0" i="0" kern="1200" baseline="0" noProof="0" dirty="0" smtClean="0">
                <a:solidFill>
                  <a:schemeClr val="tx1"/>
                </a:solidFill>
                <a:effectLst/>
                <a:latin typeface="+mn-lt"/>
                <a:ea typeface="+mn-ea"/>
                <a:cs typeface="+mn-cs"/>
              </a:rPr>
              <a:t>, um mesmo programa pode ser feito utilizando paradigmas diferentes ou um único programa pode ser criado utilizando mais de um paradigma de programação</a:t>
            </a:r>
          </a:p>
          <a:p>
            <a:pPr marL="628650" lvl="1"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Imperativa: comandos que dizem como o processador deve acessar e modificar dados armazenados em memoria. O programador diz </a:t>
            </a:r>
            <a:r>
              <a:rPr lang="pt-BR" sz="1200" b="1" i="0" kern="1200" baseline="0" noProof="0" dirty="0" smtClean="0">
                <a:solidFill>
                  <a:schemeClr val="tx1"/>
                </a:solidFill>
                <a:effectLst/>
                <a:latin typeface="+mn-lt"/>
                <a:ea typeface="+mn-ea"/>
                <a:cs typeface="+mn-cs"/>
              </a:rPr>
              <a:t>como</a:t>
            </a:r>
            <a:r>
              <a:rPr lang="pt-BR" sz="1200" b="0" i="0" kern="1200" baseline="0" noProof="0" dirty="0" smtClean="0">
                <a:solidFill>
                  <a:schemeClr val="tx1"/>
                </a:solidFill>
                <a:effectLst/>
                <a:latin typeface="+mn-lt"/>
                <a:ea typeface="+mn-ea"/>
                <a:cs typeface="+mn-cs"/>
              </a:rPr>
              <a:t> e </a:t>
            </a:r>
            <a:r>
              <a:rPr lang="pt-BR" sz="1200" b="1" i="0" kern="1200" baseline="0" noProof="0" dirty="0" smtClean="0">
                <a:solidFill>
                  <a:schemeClr val="tx1"/>
                </a:solidFill>
                <a:effectLst/>
                <a:latin typeface="+mn-lt"/>
                <a:ea typeface="+mn-ea"/>
                <a:cs typeface="+mn-cs"/>
              </a:rPr>
              <a:t>o que </a:t>
            </a:r>
            <a:r>
              <a:rPr lang="pt-BR" sz="1200" b="0" i="0" kern="1200" baseline="0" noProof="0" dirty="0" smtClean="0">
                <a:solidFill>
                  <a:schemeClr val="tx1"/>
                </a:solidFill>
                <a:effectLst/>
                <a:latin typeface="+mn-lt"/>
                <a:ea typeface="+mn-ea"/>
                <a:cs typeface="+mn-cs"/>
              </a:rPr>
              <a:t>um programa deve realizar.</a:t>
            </a:r>
          </a:p>
          <a:p>
            <a:pPr marL="628650" lvl="1"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Orientada a objetos: </a:t>
            </a:r>
            <a:r>
              <a:rPr lang="pt-BR" sz="1200" b="0" i="0" kern="1200" noProof="0" dirty="0" err="1" smtClean="0">
                <a:solidFill>
                  <a:schemeClr val="tx1"/>
                </a:solidFill>
                <a:effectLst/>
                <a:latin typeface="+mn-lt"/>
                <a:ea typeface="+mn-ea"/>
                <a:cs typeface="+mn-cs"/>
              </a:rPr>
              <a:t>sw</a:t>
            </a:r>
            <a:r>
              <a:rPr lang="pt-BR" sz="1200" b="0" i="0" kern="1200" noProof="0" dirty="0" smtClean="0">
                <a:solidFill>
                  <a:schemeClr val="tx1"/>
                </a:solidFill>
                <a:effectLst/>
                <a:latin typeface="+mn-lt"/>
                <a:ea typeface="+mn-ea"/>
                <a:cs typeface="+mn-cs"/>
              </a:rPr>
              <a:t> baseado na composição e interação entre diversos</a:t>
            </a:r>
            <a:r>
              <a:rPr lang="pt-BR" sz="1200" b="0" i="0" kern="1200" baseline="0" noProof="0" dirty="0" smtClean="0">
                <a:solidFill>
                  <a:schemeClr val="tx1"/>
                </a:solidFill>
                <a:effectLst/>
                <a:latin typeface="+mn-lt"/>
                <a:ea typeface="+mn-ea"/>
                <a:cs typeface="+mn-cs"/>
              </a:rPr>
              <a:t> </a:t>
            </a:r>
            <a:r>
              <a:rPr lang="pt-BR" sz="1200" b="0" i="0" kern="1200" noProof="0" dirty="0" smtClean="0">
                <a:solidFill>
                  <a:schemeClr val="tx1"/>
                </a:solidFill>
                <a:effectLst/>
                <a:latin typeface="+mn-lt"/>
                <a:ea typeface="+mn-ea"/>
                <a:cs typeface="+mn-cs"/>
              </a:rPr>
              <a:t>'objetos‘.</a:t>
            </a:r>
          </a:p>
          <a:p>
            <a:pPr marL="628650" lvl="1" indent="-171450">
              <a:buFont typeface="Arial" panose="020B0604020202020204" pitchFamily="34" charset="0"/>
              <a:buChar char="•"/>
            </a:pPr>
            <a:r>
              <a:rPr lang="pt-BR" sz="1200" noProof="0" dirty="0" smtClean="0"/>
              <a:t>Funcional: programação</a:t>
            </a:r>
            <a:r>
              <a:rPr lang="pt-BR" sz="1200" baseline="0" noProof="0" dirty="0" smtClean="0"/>
              <a:t> através de funções e métodos que são avaliados como se fossem funções matemáticas.</a:t>
            </a:r>
          </a:p>
          <a:p>
            <a:pPr marL="628650" lvl="1" indent="-171450">
              <a:buFont typeface="Arial" panose="020B0604020202020204" pitchFamily="34" charset="0"/>
              <a:buChar char="•"/>
            </a:pPr>
            <a:r>
              <a:rPr lang="pt-BR" sz="1200" baseline="0" noProof="0" dirty="0" smtClean="0"/>
              <a:t>Procedural: baseado no conceito de chamadas a procedimentos. Os Procedimentos, são também conhecidos como rotinas, subrotinas, métodos, ou funções</a:t>
            </a:r>
          </a:p>
          <a:p>
            <a:pPr marL="628650" lvl="1" indent="-171450">
              <a:buFont typeface="Arial" panose="020B0604020202020204" pitchFamily="34" charset="0"/>
              <a:buChar char="•"/>
            </a:pPr>
            <a:r>
              <a:rPr lang="pt-BR" sz="1200" noProof="0" dirty="0" smtClean="0"/>
              <a:t>Reflexão é a capacidade de um programa observar ou até mesmo modificar sua estrutura ou comportamento. </a:t>
            </a:r>
            <a:endParaRPr lang="pt-BR" sz="1200"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34</a:t>
            </a:fld>
            <a:endParaRPr lang="pt-BR"/>
          </a:p>
        </p:txBody>
      </p:sp>
    </p:spTree>
    <p:extLst>
      <p:ext uri="{BB962C8B-B14F-4D97-AF65-F5344CB8AC3E}">
        <p14:creationId xmlns:p14="http://schemas.microsoft.com/office/powerpoint/2010/main" val="4267288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91840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smtClean="0"/>
              <a:t>1 – Com uma taxa de crescimento constante, projeções</a:t>
            </a:r>
            <a:r>
              <a:rPr lang="pt-BR" sz="1200" baseline="0" noProof="0" dirty="0" smtClean="0"/>
              <a:t> mostram que Python será a linguagem mais utilizada em 2020, superando ate o </a:t>
            </a:r>
            <a:r>
              <a:rPr lang="pt-BR" sz="1200" baseline="0" noProof="0" dirty="0" err="1" smtClean="0"/>
              <a:t>JavaScript</a:t>
            </a:r>
            <a:r>
              <a:rPr lang="pt-BR" sz="1200" baseline="0" noProof="0" dirty="0" smtClean="0"/>
              <a:t>.</a:t>
            </a:r>
            <a:endParaRPr lang="pt-BR" sz="1200" noProof="0" dirty="0" smtClean="0"/>
          </a:p>
          <a:p>
            <a:r>
              <a:rPr lang="pt-BR" sz="1200" noProof="0" dirty="0" smtClean="0"/>
              <a:t>2 – Google,</a:t>
            </a:r>
            <a:r>
              <a:rPr lang="pt-BR" sz="1200" baseline="0" noProof="0" dirty="0" smtClean="0"/>
              <a:t> Uber, </a:t>
            </a:r>
            <a:r>
              <a:rPr lang="pt-BR" sz="1200" baseline="0" noProof="0" dirty="0" err="1" smtClean="0"/>
              <a:t>Netflix</a:t>
            </a:r>
            <a:r>
              <a:rPr lang="pt-BR" sz="1200" baseline="0" noProof="0" dirty="0" smtClean="0"/>
              <a:t>, </a:t>
            </a:r>
            <a:r>
              <a:rPr lang="pt-BR" sz="1200" baseline="0" noProof="0" dirty="0" err="1" smtClean="0"/>
              <a:t>Facebook</a:t>
            </a:r>
            <a:r>
              <a:rPr lang="pt-BR" sz="1200" baseline="0" noProof="0" dirty="0" smtClean="0"/>
              <a:t>, Instagram dentre varias outras utilizam python.</a:t>
            </a:r>
            <a:endParaRPr lang="pt-BR" sz="1200" noProof="0" dirty="0" smtClean="0"/>
          </a:p>
          <a:p>
            <a:r>
              <a:rPr lang="pt-BR" sz="1200" noProof="0" dirty="0" smtClean="0"/>
              <a:t>3 – Por</a:t>
            </a:r>
            <a:r>
              <a:rPr lang="pt-BR" sz="1200" baseline="0" noProof="0" dirty="0" smtClean="0"/>
              <a:t> exemplo, </a:t>
            </a:r>
            <a:r>
              <a:rPr lang="pt-BR" sz="1200" baseline="0" noProof="0" dirty="0" err="1" smtClean="0"/>
              <a:t>TensorFlow</a:t>
            </a:r>
            <a:r>
              <a:rPr lang="pt-BR" sz="1200" baseline="0" noProof="0" dirty="0" smtClean="0"/>
              <a:t>, que é um framework para </a:t>
            </a:r>
            <a:r>
              <a:rPr lang="pt-BR" sz="1200" baseline="0" noProof="0" dirty="0" err="1" smtClean="0"/>
              <a:t>machine</a:t>
            </a:r>
            <a:r>
              <a:rPr lang="pt-BR" sz="1200" baseline="0" noProof="0" dirty="0" smtClean="0"/>
              <a:t> </a:t>
            </a:r>
            <a:r>
              <a:rPr lang="pt-BR" sz="1200" baseline="0" noProof="0" dirty="0" err="1" smtClean="0"/>
              <a:t>learning</a:t>
            </a:r>
            <a:r>
              <a:rPr lang="pt-BR" sz="1200" baseline="0" noProof="0" dirty="0" smtClean="0"/>
              <a:t>, utiliza principalmente python</a:t>
            </a:r>
            <a:endParaRPr lang="pt-BR" sz="1200" noProof="0" dirty="0" smtClean="0"/>
          </a:p>
          <a:p>
            <a:r>
              <a:rPr lang="pt-BR" sz="1200" noProof="0" dirty="0" smtClean="0"/>
              <a:t>4 –</a:t>
            </a:r>
            <a:r>
              <a:rPr lang="pt-BR" sz="1200" baseline="0" noProof="0" dirty="0" smtClean="0"/>
              <a:t> Milhares de tutoriais, vídeos,  e temos o </a:t>
            </a:r>
            <a:r>
              <a:rPr lang="pt-BR" sz="1200" baseline="0" noProof="0" dirty="0" err="1" smtClean="0"/>
              <a:t>StackOverflow</a:t>
            </a:r>
            <a:r>
              <a:rPr lang="pt-BR" sz="1200" baseline="0" noProof="0" dirty="0" smtClean="0"/>
              <a:t> dando suporte para questões desde nível básico ate níveis avançadíssimos, existe ate uma versão de </a:t>
            </a:r>
            <a:r>
              <a:rPr lang="pt-BR" sz="1200" baseline="0" noProof="0" dirty="0" err="1" smtClean="0"/>
              <a:t>MineCraft</a:t>
            </a:r>
            <a:r>
              <a:rPr lang="pt-BR" sz="1200" baseline="0" noProof="0" dirty="0" smtClean="0"/>
              <a:t> que ensina como programar em python.</a:t>
            </a:r>
            <a:endParaRPr lang="pt-BR" sz="1200" noProof="0" dirty="0" smtClean="0"/>
          </a:p>
          <a:p>
            <a:r>
              <a:rPr lang="pt-BR" sz="1200" noProof="0" dirty="0" smtClean="0"/>
              <a:t>5 – Muitas plataformas</a:t>
            </a:r>
            <a:r>
              <a:rPr lang="pt-BR" sz="1200" baseline="0" noProof="0" dirty="0" smtClean="0"/>
              <a:t> que promovem o ensino de computação e eletrônica como </a:t>
            </a:r>
            <a:r>
              <a:rPr lang="pt-BR" sz="1200" baseline="0" noProof="0" dirty="0" err="1" smtClean="0"/>
              <a:t>Raspberry</a:t>
            </a:r>
            <a:r>
              <a:rPr lang="pt-BR" sz="1200" baseline="0" noProof="0" dirty="0" smtClean="0"/>
              <a:t> </a:t>
            </a:r>
            <a:r>
              <a:rPr lang="pt-BR" sz="1200" baseline="0" noProof="0" dirty="0" err="1" smtClean="0"/>
              <a:t>Pi</a:t>
            </a:r>
            <a:r>
              <a:rPr lang="pt-BR" sz="1200" baseline="0" noProof="0" dirty="0" smtClean="0"/>
              <a:t> e LEGO </a:t>
            </a:r>
            <a:r>
              <a:rPr lang="pt-BR" sz="1200" baseline="0" noProof="0" dirty="0" err="1" smtClean="0"/>
              <a:t>Mindstorms</a:t>
            </a:r>
            <a:r>
              <a:rPr lang="pt-BR" sz="1200" baseline="0" noProof="0" dirty="0" smtClean="0"/>
              <a:t> tem suas aplicações desenvolvidas em python.	</a:t>
            </a:r>
            <a:endParaRPr lang="pt-BR" sz="1200" noProof="0" dirty="0" smtClean="0"/>
          </a:p>
          <a:p>
            <a:r>
              <a:rPr lang="pt-BR" sz="1200" noProof="0" dirty="0" smtClean="0"/>
              <a:t>6 – Você pode criar e distribuir</a:t>
            </a:r>
            <a:r>
              <a:rPr lang="pt-BR" sz="1200" baseline="0" noProof="0" dirty="0" smtClean="0"/>
              <a:t> </a:t>
            </a:r>
            <a:r>
              <a:rPr lang="pt-BR" sz="1200" noProof="0" dirty="0" smtClean="0"/>
              <a:t>sua própria biblioteca,</a:t>
            </a:r>
            <a:r>
              <a:rPr lang="pt-BR" sz="1200" baseline="0" noProof="0" dirty="0" smtClean="0"/>
              <a:t> modificar/melhorar bibliotecas já existentes e uma grande suporte da comunidade </a:t>
            </a:r>
          </a:p>
          <a:p>
            <a:r>
              <a:rPr lang="pt-BR" sz="1200" baseline="0" noProof="0" dirty="0" smtClean="0"/>
              <a:t>7 – </a:t>
            </a:r>
            <a:r>
              <a:rPr lang="pt-BR" sz="1200" baseline="0" noProof="0" dirty="0" err="1" smtClean="0"/>
              <a:t>TensorFlow</a:t>
            </a:r>
            <a:r>
              <a:rPr lang="pt-BR" sz="1200" baseline="0" noProof="0" dirty="0" smtClean="0"/>
              <a:t>: </a:t>
            </a:r>
            <a:r>
              <a:rPr lang="pt-BR" sz="1200" baseline="0" noProof="0" dirty="0" err="1" smtClean="0"/>
              <a:t>Machine</a:t>
            </a:r>
            <a:r>
              <a:rPr lang="pt-BR" sz="1200" baseline="0" noProof="0" dirty="0" smtClean="0"/>
              <a:t> Learning, </a:t>
            </a:r>
            <a:r>
              <a:rPr lang="pt-BR" sz="1200" baseline="0" noProof="0" dirty="0" err="1" smtClean="0"/>
              <a:t>OpenCV</a:t>
            </a:r>
            <a:r>
              <a:rPr lang="pt-BR" sz="1200" baseline="0" noProof="0" dirty="0" smtClean="0"/>
              <a:t>: </a:t>
            </a:r>
            <a:r>
              <a:rPr lang="pt-BR" sz="1200" b="0" i="0" kern="1200" noProof="0" dirty="0" smtClean="0">
                <a:solidFill>
                  <a:schemeClr val="tx1"/>
                </a:solidFill>
                <a:effectLst/>
                <a:latin typeface="+mn-lt"/>
                <a:ea typeface="+mn-ea"/>
                <a:cs typeface="+mn-cs"/>
              </a:rPr>
              <a:t>visão computacional (reconhecimento facial, de movimentos, etc.)</a:t>
            </a:r>
            <a:r>
              <a:rPr lang="pt-BR" sz="1200" baseline="0" noProof="0" dirty="0" smtClean="0"/>
              <a:t>, </a:t>
            </a:r>
            <a:r>
              <a:rPr lang="pt-BR" sz="1200" baseline="0" noProof="0" dirty="0" err="1" smtClean="0"/>
              <a:t>Scrappy</a:t>
            </a:r>
            <a:r>
              <a:rPr lang="pt-BR" sz="1200" baseline="0" noProof="0" dirty="0" smtClean="0"/>
              <a:t>: Data Mining, </a:t>
            </a:r>
            <a:r>
              <a:rPr lang="pt-BR" sz="1200" b="0" i="0" kern="1200" noProof="0" dirty="0" err="1" smtClean="0">
                <a:solidFill>
                  <a:schemeClr val="tx1"/>
                </a:solidFill>
                <a:effectLst/>
                <a:latin typeface="+mn-lt"/>
                <a:ea typeface="+mn-ea"/>
                <a:cs typeface="+mn-cs"/>
              </a:rPr>
              <a:t>Ipython</a:t>
            </a:r>
            <a:r>
              <a:rPr lang="pt-BR" sz="1200" b="0" i="0" kern="1200" noProof="0" dirty="0" smtClean="0">
                <a:solidFill>
                  <a:schemeClr val="tx1"/>
                </a:solidFill>
                <a:effectLst/>
                <a:latin typeface="+mn-lt"/>
                <a:ea typeface="+mn-ea"/>
                <a:cs typeface="+mn-cs"/>
              </a:rPr>
              <a:t>:</a:t>
            </a:r>
            <a:r>
              <a:rPr lang="pt-BR" sz="1200" b="0" i="0" kern="1200" baseline="0" noProof="0" dirty="0" smtClean="0">
                <a:solidFill>
                  <a:schemeClr val="tx1"/>
                </a:solidFill>
                <a:effectLst/>
                <a:latin typeface="+mn-lt"/>
                <a:ea typeface="+mn-ea"/>
                <a:cs typeface="+mn-cs"/>
              </a:rPr>
              <a:t> execução de códigos python no web browser.</a:t>
            </a:r>
            <a:endParaRPr lang="pt-BR" sz="1200" baseline="0" noProof="0" dirty="0" smtClean="0"/>
          </a:p>
          <a:p>
            <a:endParaRPr lang="pt-BR" sz="1200"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35</a:t>
            </a:fld>
            <a:endParaRPr lang="pt-BR"/>
          </a:p>
        </p:txBody>
      </p:sp>
    </p:spTree>
    <p:extLst>
      <p:ext uri="{BB962C8B-B14F-4D97-AF65-F5344CB8AC3E}">
        <p14:creationId xmlns:p14="http://schemas.microsoft.com/office/powerpoint/2010/main" val="3947400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37</a:t>
            </a:fld>
            <a:endParaRPr lang="pt-BR"/>
          </a:p>
        </p:txBody>
      </p:sp>
    </p:spTree>
    <p:extLst>
      <p:ext uri="{BB962C8B-B14F-4D97-AF65-F5344CB8AC3E}">
        <p14:creationId xmlns:p14="http://schemas.microsoft.com/office/powerpoint/2010/main" val="4227994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38</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sz="1200" b="1" dirty="0" smtClean="0"/>
              <a:t>Exemplo</a:t>
            </a:r>
            <a:r>
              <a:rPr lang="pt-BR" sz="1200" dirty="0" smtClean="0"/>
              <a:t>: https://mybinder.org/v2/gh/zz4fap/t319_aprendizado_de_maquina/main?filepath=notebooks%2Fjupyter%2FHistograma.ipynb</a:t>
            </a:r>
          </a:p>
          <a:p>
            <a:pPr marL="0" lvl="0" indent="0" algn="l" rtl="0">
              <a:spcBef>
                <a:spcPts val="0"/>
              </a:spcBef>
              <a:spcAft>
                <a:spcPts val="0"/>
              </a:spcAft>
              <a:buNone/>
            </a:pPr>
            <a:endParaRPr lang="pt-BR" sz="1200" dirty="0" smtClean="0"/>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582b999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https://mybinder.org/v2/gh/zz4fap/t319_aprendizado_de_maquina/main?filepath=notebooks%2Fjupyter%2FFigura_3D.ipynb</a:t>
            </a:r>
          </a:p>
          <a:p>
            <a:pPr marL="0" lvl="0" indent="0" algn="l" rtl="0">
              <a:spcBef>
                <a:spcPts val="0"/>
              </a:spcBef>
              <a:spcAft>
                <a:spcPts val="0"/>
              </a:spcAft>
              <a:buNone/>
            </a:pPr>
            <a:endParaRPr dirty="0"/>
          </a:p>
        </p:txBody>
      </p:sp>
      <p:sp>
        <p:nvSpPr>
          <p:cNvPr id="368" name="Google Shape;368;g70582b99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467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582b999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smtClean="0"/>
              <a:t>Exemplo</a:t>
            </a:r>
            <a:r>
              <a:rPr lang="pt-BR" sz="1200" dirty="0" smtClean="0"/>
              <a:t>: https://mybinder.org/v2/gh/zz4fap/t319_aprendizado_de_maquina/main?filepath=notebooks%2Fjupyter%2FAjuste_de_curva_com_Redes_Neurais.ipynb</a:t>
            </a:r>
          </a:p>
          <a:p>
            <a:pPr marL="0" lvl="0" indent="0" algn="l" rtl="0">
              <a:spcBef>
                <a:spcPts val="0"/>
              </a:spcBef>
              <a:spcAft>
                <a:spcPts val="0"/>
              </a:spcAft>
              <a:buNone/>
            </a:pPr>
            <a:endParaRPr sz="1200" dirty="0">
              <a:solidFill>
                <a:srgbClr val="222222"/>
              </a:solidFill>
              <a:highlight>
                <a:srgbClr val="FFFFFF"/>
              </a:highlight>
              <a:latin typeface="Arial"/>
              <a:ea typeface="Arial"/>
              <a:cs typeface="Arial"/>
              <a:sym typeface="Arial"/>
            </a:endParaRPr>
          </a:p>
        </p:txBody>
      </p:sp>
      <p:sp>
        <p:nvSpPr>
          <p:cNvPr id="382" name="Google Shape;382;g70582b999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727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Laboratório #1</a:t>
            </a:r>
            <a:r>
              <a:rPr lang="pt-BR" sz="1200" dirty="0" smtClean="0"/>
              <a:t>: https://mybinder.org/v2/gh/zz4fap/t319_aprendizado_de_maquina/main?filepath=labs%2FLaboratorio1.ipynb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smtClean="0"/>
              <a:t>Referências</a:t>
            </a:r>
            <a:r>
              <a:rPr lang="pt-BR" sz="1200" dirty="0" smtClean="0"/>
              <a:t>:</a:t>
            </a:r>
          </a:p>
          <a:p>
            <a:pPr defTabSz="1686336">
              <a:defRPr/>
            </a:pPr>
            <a:r>
              <a:rPr lang="pt-BR" sz="1200" dirty="0" smtClean="0"/>
              <a:t>[1] Matti </a:t>
            </a:r>
            <a:r>
              <a:rPr lang="pt-BR" sz="1200" dirty="0"/>
              <a:t>Latva-aho ad Kari Leppänen (editors)</a:t>
            </a:r>
            <a:r>
              <a:rPr lang="en-US" sz="1200" dirty="0"/>
              <a:t>, KEY DRIVERS AND RESEARCH CHALLENGES FOR 6G UBIQUITOUS WIRELESS INTELLIGENCE, 6G Flagship, University of Oulu, </a:t>
            </a:r>
            <a:r>
              <a:rPr lang="en-US" sz="1200" dirty="0" smtClean="0"/>
              <a:t>Oulu,</a:t>
            </a:r>
            <a:r>
              <a:rPr lang="en-US" sz="1200" baseline="0" dirty="0" smtClean="0"/>
              <a:t> </a:t>
            </a:r>
            <a:r>
              <a:rPr lang="en-US" sz="1200" baseline="0" dirty="0" err="1" smtClean="0"/>
              <a:t>disponível</a:t>
            </a:r>
            <a:r>
              <a:rPr lang="en-US" sz="1200" baseline="0" dirty="0" smtClean="0"/>
              <a:t> online </a:t>
            </a:r>
            <a:r>
              <a:rPr lang="en-US" sz="1200" baseline="0" dirty="0" err="1" smtClean="0"/>
              <a:t>em</a:t>
            </a:r>
            <a:r>
              <a:rPr lang="en-US" sz="1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smtClean="0"/>
              <a:t>[2] </a:t>
            </a:r>
            <a:r>
              <a:rPr lang="pt-BR" sz="1200"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sz="1200" dirty="0" smtClean="0">
                <a:hlinkClick r:id="rId3"/>
              </a:rPr>
              <a:t>https://arxiv.org/ftp/arxiv/papers/1909/1909.11315.pdf</a:t>
            </a:r>
            <a:endParaRPr lang="en-US"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sz="1200" dirty="0"/>
              <a:t>A ideia de construir uma máquina pensante ou uma criatura artificial que imitasse as habilidades humanas é muito antiga, remontando à Grécia antiga.</a:t>
            </a:r>
          </a:p>
          <a:p>
            <a:pPr marL="316188" indent="-316188">
              <a:buFont typeface="Arial" panose="020B0604020202020204" pitchFamily="34" charset="0"/>
              <a:buChar char="•"/>
            </a:pPr>
            <a:r>
              <a:rPr lang="pt-BR" sz="1200" dirty="0"/>
              <a:t>Na mitologia grega, Talos, era um autômato (máquinas que realizam ações que lembram humanos ou animais) criado para proteger a princesa Europa de Creta.</a:t>
            </a:r>
          </a:p>
          <a:p>
            <a:pPr marL="316188" indent="-316188" defTabSz="1686336">
              <a:buFont typeface="Arial" panose="020B0604020202020204" pitchFamily="34" charset="0"/>
              <a:buChar char="•"/>
              <a:defRPr/>
            </a:pPr>
            <a:r>
              <a:rPr lang="pt-BR" sz="1200" dirty="0"/>
              <a:t>A ideia de IA como a conhecemos hoje só foi possível após o surgimento dos computadores modernos, ou seja, após a Segunda Guerra Mundial.</a:t>
            </a:r>
          </a:p>
          <a:p>
            <a:pPr marL="316188" indent="-316188" defTabSz="1686336">
              <a:buFont typeface="Arial" panose="020B0604020202020204" pitchFamily="34" charset="0"/>
              <a:buChar char="•"/>
              <a:defRPr/>
            </a:pPr>
            <a:r>
              <a:rPr lang="en-US" sz="1200" dirty="0"/>
              <a:t>A </a:t>
            </a:r>
            <a:r>
              <a:rPr lang="en-US" sz="1200" dirty="0" err="1"/>
              <a:t>área</a:t>
            </a:r>
            <a:r>
              <a:rPr lang="en-US" sz="1200" dirty="0"/>
              <a:t> de </a:t>
            </a:r>
            <a:r>
              <a:rPr lang="en-US" sz="1200" dirty="0" err="1"/>
              <a:t>pesquisa</a:t>
            </a:r>
            <a:r>
              <a:rPr lang="en-US" sz="1200" dirty="0"/>
              <a:t> </a:t>
            </a:r>
            <a:r>
              <a:rPr lang="en-US" sz="1200" dirty="0" err="1"/>
              <a:t>em</a:t>
            </a:r>
            <a:r>
              <a:rPr lang="en-US" sz="1200" dirty="0"/>
              <a:t> IA </a:t>
            </a:r>
            <a:r>
              <a:rPr lang="en-US" sz="1200" dirty="0" err="1"/>
              <a:t>surgiu</a:t>
            </a:r>
            <a:r>
              <a:rPr lang="en-US" sz="1200" dirty="0"/>
              <a:t> </a:t>
            </a:r>
            <a:r>
              <a:rPr lang="en-US" sz="1200" dirty="0" err="1"/>
              <a:t>em</a:t>
            </a:r>
            <a:r>
              <a:rPr lang="en-US" sz="1200" dirty="0"/>
              <a:t> 1956 </a:t>
            </a:r>
            <a:r>
              <a:rPr lang="en-US" sz="1200" dirty="0" err="1"/>
              <a:t>em</a:t>
            </a:r>
            <a:r>
              <a:rPr lang="en-US" sz="1200" dirty="0"/>
              <a:t> um workshop no Dartmouth College </a:t>
            </a:r>
            <a:r>
              <a:rPr lang="en-US" sz="1200" dirty="0" err="1"/>
              <a:t>nos</a:t>
            </a:r>
            <a:r>
              <a:rPr lang="en-US" sz="1200" dirty="0"/>
              <a:t> EUA </a:t>
            </a:r>
            <a:r>
              <a:rPr lang="en-US" sz="1200" dirty="0" err="1"/>
              <a:t>onde</a:t>
            </a:r>
            <a:r>
              <a:rPr lang="en-US" sz="1200" dirty="0"/>
              <a:t> o </a:t>
            </a:r>
            <a:r>
              <a:rPr lang="en-US" sz="1200" dirty="0" err="1"/>
              <a:t>termo</a:t>
            </a:r>
            <a:r>
              <a:rPr lang="en-US" sz="1200" dirty="0"/>
              <a:t> IA </a:t>
            </a:r>
            <a:r>
              <a:rPr lang="en-US" sz="1200" dirty="0" err="1"/>
              <a:t>foi</a:t>
            </a:r>
            <a:r>
              <a:rPr lang="en-US" sz="1200" dirty="0"/>
              <a:t> </a:t>
            </a:r>
            <a:r>
              <a:rPr lang="pt-BR" sz="1200" dirty="0"/>
              <a:t>cunhado</a:t>
            </a:r>
            <a:r>
              <a:rPr lang="en-US" sz="1200" dirty="0"/>
              <a:t> por John McCarthy.</a:t>
            </a:r>
            <a:endParaRPr lang="pt-BR" sz="1200" dirty="0"/>
          </a:p>
          <a:p>
            <a:pPr marL="316188" indent="-316188">
              <a:buFont typeface="Arial" panose="020B0604020202020204" pitchFamily="34" charset="0"/>
              <a:buChar char="•"/>
            </a:pPr>
            <a:r>
              <a:rPr lang="pt-BR" sz="1200" dirty="0"/>
              <a:t>IA tem como objetivo criar máquinas que </a:t>
            </a:r>
            <a:r>
              <a:rPr lang="pt-BR" sz="1200" i="1" dirty="0"/>
              <a:t>imitem</a:t>
            </a:r>
            <a:r>
              <a:rPr lang="pt-BR" sz="1200" dirty="0"/>
              <a:t> nossa capacidade mental para uma determinada tarefa. Porém, esta </a:t>
            </a:r>
            <a:r>
              <a:rPr lang="pt-BR" sz="1200" i="1" dirty="0"/>
              <a:t>imitação</a:t>
            </a:r>
            <a:r>
              <a:rPr lang="pt-BR" sz="1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1200" dirty="0"/>
          </a:p>
          <a:p>
            <a:pPr marL="316188" indent="-316188">
              <a:buFont typeface="Arial" panose="020B0604020202020204" pitchFamily="34" charset="0"/>
              <a:buChar char="•"/>
            </a:pPr>
            <a:r>
              <a:rPr lang="pt-BR" sz="1200" dirty="0"/>
              <a:t>Embora o GPS fosse capaz de resolver problemas simples, como o problema das </a:t>
            </a:r>
            <a:r>
              <a:rPr lang="pt-BR" sz="1200" dirty="0">
                <a:hlinkClick r:id="rId3" tooltip="Torre de Hanói"/>
              </a:rPr>
              <a:t>torres de Hanói</a:t>
            </a:r>
            <a:r>
              <a:rPr lang="pt-BR" sz="1200" dirty="0"/>
              <a:t> que poderia ser </a:t>
            </a:r>
            <a:r>
              <a:rPr lang="pt-BR" sz="1200" i="1" dirty="0"/>
              <a:t>suficientemente formalizado</a:t>
            </a:r>
            <a:r>
              <a:rPr lang="pt-BR" sz="1200" dirty="0"/>
              <a:t>, ele não poderia resolver todos os problemas do mundo real, porque a busca facilmente se perderia em uma explosão </a:t>
            </a:r>
            <a:r>
              <a:rPr lang="pt-BR" sz="1200" dirty="0">
                <a:hlinkClick r:id="rId4" tooltip="Combinatória"/>
              </a:rPr>
              <a:t>combinatória</a:t>
            </a:r>
            <a:r>
              <a:rPr lang="pt-BR" sz="1200" dirty="0"/>
              <a:t> de estados intermediários. </a:t>
            </a:r>
            <a:r>
              <a:rPr lang="pt-BR" sz="1200" b="1" dirty="0"/>
              <a:t>Problemas que podem ser formalizados</a:t>
            </a:r>
            <a:r>
              <a:rPr lang="pt-BR" sz="1200" dirty="0"/>
              <a:t>.</a:t>
            </a:r>
          </a:p>
          <a:p>
            <a:endParaRPr lang="en-US" sz="1200" b="1" dirty="0"/>
          </a:p>
          <a:p>
            <a:r>
              <a:rPr lang="en-US" sz="1200" b="1" dirty="0"/>
              <a:t>Artificial Intelligence (AI) - </a:t>
            </a:r>
            <a:r>
              <a:rPr lang="en-US" sz="1200" dirty="0"/>
              <a:t>the broad discipline of creating intelligent machines.</a:t>
            </a:r>
          </a:p>
          <a:p>
            <a:r>
              <a:rPr lang="en-US" sz="1200" b="1" dirty="0"/>
              <a:t>Machine Learning (ML) - </a:t>
            </a:r>
            <a:r>
              <a:rPr lang="en-US" sz="1200" dirty="0"/>
              <a:t>refers to systems that can learn from experience.</a:t>
            </a:r>
          </a:p>
          <a:p>
            <a:endParaRPr lang="en-US" sz="1200" dirty="0"/>
          </a:p>
          <a:p>
            <a:r>
              <a:rPr lang="en-US" sz="1200" b="1" dirty="0"/>
              <a:t>Difference</a:t>
            </a:r>
            <a:r>
              <a:rPr lang="en-US" sz="1200" dirty="0"/>
              <a:t>: Artificial Intelligence is the broader concept of machines being able to carry out tasks in a way that we would consider “smart</a:t>
            </a:r>
            <a:r>
              <a:rPr lang="en-US" sz="1200" dirty="0" smtClean="0"/>
              <a:t>”.</a:t>
            </a:r>
            <a:r>
              <a:rPr lang="en-US" sz="1200" baseline="0" dirty="0" smtClean="0"/>
              <a:t> On the other hand,</a:t>
            </a:r>
            <a:r>
              <a:rPr lang="en-US" sz="1200" dirty="0" smtClean="0"/>
              <a:t> Machine Learning is a current application of AI based around the idea that machines should learn for themselves by only having access to data.</a:t>
            </a:r>
            <a:r>
              <a:rPr lang="en-US" sz="1200" baseline="0" dirty="0" smtClean="0"/>
              <a:t> </a:t>
            </a:r>
            <a:r>
              <a:rPr lang="en-US" sz="1200" dirty="0" smtClean="0"/>
              <a:t>In </a:t>
            </a:r>
            <a:r>
              <a:rPr lang="en-US" sz="1200" b="1" i="1" dirty="0"/>
              <a:t>Machine learning</a:t>
            </a:r>
            <a:r>
              <a:rPr lang="en-US" sz="1200" dirty="0"/>
              <a:t>, algorithms acquire the knowledge or skill through experience. Machine learning relies on big data sets </a:t>
            </a:r>
            <a:r>
              <a:rPr lang="en-US" sz="1200" dirty="0" smtClean="0"/>
              <a:t>to </a:t>
            </a:r>
            <a:r>
              <a:rPr lang="en-US" sz="1200" dirty="0"/>
              <a:t>find common patterns.</a:t>
            </a:r>
          </a:p>
          <a:p>
            <a:endParaRPr lang="en-US" sz="1200" dirty="0"/>
          </a:p>
          <a:p>
            <a:r>
              <a:rPr lang="en-US" sz="1200" dirty="0"/>
              <a:t>In summary, machine learning uses the experience to </a:t>
            </a:r>
            <a:r>
              <a:rPr lang="en-US" sz="1200" dirty="0" smtClean="0"/>
              <a:t>learn a pattern</a:t>
            </a:r>
            <a:r>
              <a:rPr lang="en-US" sz="1200" baseline="0" dirty="0" smtClean="0"/>
              <a:t> (induced learning)</a:t>
            </a:r>
            <a:r>
              <a:rPr lang="en-US" sz="1200" dirty="0" smtClean="0"/>
              <a:t>. </a:t>
            </a:r>
            <a:r>
              <a:rPr lang="en-US" sz="1200" dirty="0"/>
              <a:t>AI uses the experience to acquire knowledge/skill and also how to apply that knowledge for new environments.</a:t>
            </a:r>
          </a:p>
          <a:p>
            <a:endParaRPr lang="pt-BR" sz="1200" dirty="0"/>
          </a:p>
          <a:p>
            <a:pPr rtl="0"/>
            <a:r>
              <a:rPr lang="en-US" sz="1200" dirty="0"/>
              <a:t>First of all, </a:t>
            </a:r>
            <a:r>
              <a:rPr lang="en-US" sz="1200" b="1" dirty="0"/>
              <a:t>leave the terms </a:t>
            </a:r>
            <a:r>
              <a:rPr lang="en-US" sz="1200" b="1" dirty="0">
                <a:solidFill>
                  <a:schemeClr val="tx1"/>
                </a:solidFill>
              </a:rPr>
              <a:t>artificial </a:t>
            </a:r>
            <a:r>
              <a:rPr lang="en-US" sz="1200" b="1" dirty="0"/>
              <a:t>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a:t>
            </a:r>
            <a:r>
              <a:rPr lang="en-US" sz="1200" dirty="0" smtClean="0"/>
              <a:t>kind of problems</a:t>
            </a:r>
            <a:r>
              <a:rPr lang="en-US" sz="1200" dirty="0"/>
              <a:t> </a:t>
            </a:r>
            <a:r>
              <a:rPr lang="en-US" sz="1200" dirty="0" smtClean="0"/>
              <a:t>(learned the pattern) </a:t>
            </a:r>
            <a:r>
              <a:rPr lang="en-US" sz="1200" i="1" dirty="0" smtClean="0"/>
              <a:t>or</a:t>
            </a:r>
            <a:endParaRPr lang="en-US" sz="1200" i="1" dirty="0"/>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endParaRPr lang="en-US" sz="1200" dirty="0" smtClean="0"/>
          </a:p>
          <a:p>
            <a:pPr rtl="0"/>
            <a:endParaRPr lang="en-US" sz="1200" dirty="0"/>
          </a:p>
          <a:p>
            <a:pPr rtl="0"/>
            <a:r>
              <a:rPr lang="en-US" sz="1200" i="1" dirty="0"/>
              <a:t>AI is a </a:t>
            </a:r>
            <a:r>
              <a:rPr lang="en-US" sz="1200" i="1" dirty="0" smtClean="0"/>
              <a:t>broader concept (umbrella term) </a:t>
            </a:r>
            <a:r>
              <a:rPr lang="en-US" sz="1200" i="1" dirty="0"/>
              <a:t>to create intelligent machines that can simulate human thinking capability and behavior, whereas, machine learning is an application or subset of AI that allows machines to learn from data without being programmed explicitly.</a:t>
            </a:r>
            <a:endParaRPr lang="en-US" sz="1200" dirty="0"/>
          </a:p>
          <a:p>
            <a:endParaRPr lang="pt-BR" sz="1200" dirty="0" smtClean="0"/>
          </a:p>
          <a:p>
            <a:r>
              <a:rPr lang="pt-BR" sz="1200" dirty="0" err="1" smtClean="0"/>
              <a:t>Codebreaker</a:t>
            </a:r>
            <a:r>
              <a:rPr lang="pt-BR" sz="1200" dirty="0" smtClean="0"/>
              <a:t>: alguém que decodifica mensagens </a:t>
            </a:r>
            <a:r>
              <a:rPr lang="pt-BR" sz="1200" dirty="0" err="1" smtClean="0"/>
              <a:t>encriptadas</a:t>
            </a:r>
            <a:r>
              <a:rPr lang="pt-BR" sz="1200" dirty="0" smtClean="0"/>
              <a:t> sem a chave de criptografia.</a:t>
            </a:r>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0967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dirty="0" smtClean="0"/>
              <a:t>Colossus</a:t>
            </a:r>
            <a:r>
              <a:rPr lang="pt-BR" sz="1200" dirty="0" smtClean="0"/>
              <a:t> foi um conjunto de computadores desenvolvidos por codebreakers britânicos nos anos de 1943 a 1945 para ajudar na análise de mensagens</a:t>
            </a:r>
            <a:r>
              <a:rPr lang="pt-BR" sz="1200" baseline="0" dirty="0" smtClean="0"/>
              <a:t> criptografadas.</a:t>
            </a:r>
          </a:p>
          <a:p>
            <a:r>
              <a:rPr lang="pt-BR" sz="1200" baseline="0" dirty="0" smtClean="0"/>
              <a:t>Assia ao filme: The Imitation Game</a:t>
            </a:r>
          </a:p>
          <a:p>
            <a:endParaRPr lang="pt-BR" sz="1200" baseline="0" dirty="0" smtClean="0"/>
          </a:p>
          <a:p>
            <a:r>
              <a:rPr lang="pt-BR" sz="1200" dirty="0" smtClean="0"/>
              <a:t>Embora o ENIAC tenha sido projetado e usado principalmente para calcular tabelas de tiro de artilharia para o Laboratório de Pesquisa Balística do Exército dos Estados Unidos (que mais tarde se tornou parte do Laboratório de Pesquisa do Exército), seu primeiro programa foi um estudo da viabilidade de armas termonucleares.</a:t>
            </a:r>
          </a:p>
          <a:p>
            <a:endParaRPr lang="pt-BR" sz="1200" dirty="0" smtClean="0"/>
          </a:p>
          <a:p>
            <a:r>
              <a:rPr lang="pt-BR" sz="1200" dirty="0" smtClean="0"/>
              <a:t>“Pela primeira vez no mundo, computador engana pessoas e passa no teste de Turing”, </a:t>
            </a:r>
            <a:r>
              <a:rPr lang="pt-BR" sz="1200" dirty="0" smtClean="0">
                <a:hlinkClick r:id="rId3"/>
              </a:rPr>
              <a:t>https://canaltech.com.br/ciencia/Pela-primeira-vez-na-mundo-computador-engana-pessoas-e-passa-no-teste-de-Turing/</a:t>
            </a:r>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2867008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1986 – Computadores se tornam mais poderosos devido a lei de Moore e pesquisadores re-discobrem as redes neurais.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180277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0940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sz="1200" b="1" dirty="0" smtClean="0"/>
              <a:t>Inteligência</a:t>
            </a:r>
            <a:r>
              <a:rPr lang="pt-BR" sz="1200" dirty="0" smtClean="0"/>
              <a:t>: </a:t>
            </a:r>
            <a:r>
              <a:rPr lang="pt-BR" sz="1200" dirty="0" smtClean="0">
                <a:cs typeface="Calibri"/>
              </a:rPr>
              <a:t>é um conjunto que forma todas as </a:t>
            </a:r>
            <a:r>
              <a:rPr lang="pt-BR" sz="1200" b="1" i="1" dirty="0" smtClean="0">
                <a:cs typeface="Calibri"/>
              </a:rPr>
              <a:t>características intelectuais</a:t>
            </a:r>
            <a:r>
              <a:rPr lang="pt-BR" sz="1200" dirty="0" smtClean="0">
                <a:cs typeface="Calibri"/>
              </a:rPr>
              <a:t> de um indivíduo, ou seja, a </a:t>
            </a:r>
            <a:r>
              <a:rPr lang="pt-BR" sz="1200" dirty="0" smtClean="0"/>
              <a:t>faculdade de conhecer, compreender e aprender. Capacidade de compreender e resolver novos problemas e conflitos e de adaptar-se a novas situações. É a capacidade de alguém para lógica, abstração, memorização, compreensão, autoconhecimento, comunicação, aprendizado, controle emocional, planejamento e resolução de problemas.</a:t>
            </a:r>
          </a:p>
          <a:p>
            <a:pPr marL="316188" indent="-316188" defTabSz="1686336">
              <a:buFont typeface="Arial" panose="020B0604020202020204" pitchFamily="34" charset="0"/>
              <a:buChar char="•"/>
              <a:defRPr/>
            </a:pPr>
            <a:r>
              <a:rPr lang="nl-BE" sz="1200" b="1" dirty="0" smtClean="0"/>
              <a:t>Conhecer</a:t>
            </a:r>
            <a:r>
              <a:rPr lang="nl-BE" sz="1200" dirty="0" smtClean="0"/>
              <a:t>: </a:t>
            </a:r>
            <a:r>
              <a:rPr lang="pt-BR" sz="1200" dirty="0" smtClean="0"/>
              <a:t>perceber e incorporar à memória (algo); ficar sabendo.</a:t>
            </a:r>
            <a:endParaRPr lang="nl-BE" sz="1200" dirty="0" smtClean="0"/>
          </a:p>
          <a:p>
            <a:pPr marL="316188" indent="-316188" defTabSz="1686336">
              <a:buFont typeface="Arial" panose="020B0604020202020204" pitchFamily="34" charset="0"/>
              <a:buChar char="•"/>
              <a:defRPr/>
            </a:pPr>
            <a:r>
              <a:rPr lang="pt-BR" sz="1200" dirty="0" smtClean="0"/>
              <a:t>Etimologicamente, a palavra </a:t>
            </a:r>
            <a:r>
              <a:rPr lang="pt-BR" sz="1200" b="1" i="1" dirty="0" smtClean="0"/>
              <a:t>inteligência</a:t>
            </a:r>
            <a:r>
              <a:rPr lang="pt-BR" sz="1200" dirty="0" smtClean="0"/>
              <a:t> se originou a partir do latim </a:t>
            </a:r>
            <a:r>
              <a:rPr lang="pt-BR" sz="1200" i="1" dirty="0" smtClean="0"/>
              <a:t>intelligentia</a:t>
            </a:r>
            <a:r>
              <a:rPr lang="pt-BR" sz="1200" dirty="0" smtClean="0"/>
              <a:t>, oriundo de </a:t>
            </a:r>
            <a:r>
              <a:rPr lang="pt-BR" sz="1200" i="1" dirty="0" smtClean="0"/>
              <a:t>intelligere</a:t>
            </a:r>
            <a:r>
              <a:rPr lang="pt-BR" sz="1200" dirty="0" smtClean="0"/>
              <a:t>, em que o prefixo </a:t>
            </a:r>
            <a:r>
              <a:rPr lang="pt-BR" sz="1200" i="1" dirty="0" smtClean="0"/>
              <a:t>inter </a:t>
            </a:r>
            <a:r>
              <a:rPr lang="pt-BR" sz="1200" dirty="0" smtClean="0"/>
              <a:t>significa "entre", e </a:t>
            </a:r>
            <a:r>
              <a:rPr lang="pt-BR" sz="1200" i="1" dirty="0" smtClean="0"/>
              <a:t>legere </a:t>
            </a:r>
            <a:r>
              <a:rPr lang="pt-BR" sz="1200" dirty="0" smtClean="0"/>
              <a:t>quer dizer "escolha". Assim sendo, o significado original deste termo faz referência a </a:t>
            </a:r>
            <a:r>
              <a:rPr lang="pt-BR" sz="1200" b="1" dirty="0" smtClean="0"/>
              <a:t>capacidade de escolha </a:t>
            </a:r>
            <a:r>
              <a:rPr lang="pt-BR" sz="1200" dirty="0" smtClean="0"/>
              <a:t>de um indivíduo entre as várias possibilidades ou opções que lhe são apresentadas.</a:t>
            </a:r>
            <a:endParaRPr lang="pt-BR" sz="1200" dirty="0" smtClean="0">
              <a:cs typeface="Calibri" panose="020F0502020204030204"/>
            </a:endParaRP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30292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xmlns=""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xmlns="" id="{9EDE2778-5372-4104-B96D-968184DA8288}"/>
              </a:ext>
            </a:extLst>
          </p:cNvPr>
          <p:cNvSpPr>
            <a:spLocks noGrp="1"/>
          </p:cNvSpPr>
          <p:nvPr>
            <p:ph type="dt" sz="half" idx="10"/>
          </p:nvPr>
        </p:nvSpPr>
        <p:spPr/>
        <p:txBody>
          <a:bodyPr/>
          <a:lstStyle/>
          <a:p>
            <a:fld id="{63289F7E-B80B-496E-81B4-D396C37C9454}" type="datetimeFigureOut">
              <a:rPr lang="pt-BR" smtClean="0"/>
              <a:t>08/02/2021</a:t>
            </a:fld>
            <a:endParaRPr lang="pt-BR"/>
          </a:p>
        </p:txBody>
      </p:sp>
      <p:sp>
        <p:nvSpPr>
          <p:cNvPr id="5" name="Espaço Reservado para Rodapé 4">
            <a:extLst>
              <a:ext uri="{FF2B5EF4-FFF2-40B4-BE49-F238E27FC236}">
                <a16:creationId xmlns:a16="http://schemas.microsoft.com/office/drawing/2014/main" xmlns=""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99E8855C-D8FD-48F6-B14E-861E0DE4D915}"/>
              </a:ext>
            </a:extLst>
          </p:cNvPr>
          <p:cNvSpPr>
            <a:spLocks noGrp="1"/>
          </p:cNvSpPr>
          <p:nvPr>
            <p:ph type="dt" sz="half" idx="10"/>
          </p:nvPr>
        </p:nvSpPr>
        <p:spPr/>
        <p:txBody>
          <a:bodyPr/>
          <a:lstStyle/>
          <a:p>
            <a:fld id="{63289F7E-B80B-496E-81B4-D396C37C9454}" type="datetimeFigureOut">
              <a:rPr lang="pt-BR" smtClean="0"/>
              <a:t>08/02/2021</a:t>
            </a:fld>
            <a:endParaRPr lang="pt-BR"/>
          </a:p>
        </p:txBody>
      </p:sp>
      <p:sp>
        <p:nvSpPr>
          <p:cNvPr id="5" name="Espaço Reservado para Rodapé 4">
            <a:extLst>
              <a:ext uri="{FF2B5EF4-FFF2-40B4-BE49-F238E27FC236}">
                <a16:creationId xmlns:a16="http://schemas.microsoft.com/office/drawing/2014/main" xmlns=""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721D5734-7B1F-425D-942F-6EB73344027C}"/>
              </a:ext>
            </a:extLst>
          </p:cNvPr>
          <p:cNvSpPr>
            <a:spLocks noGrp="1"/>
          </p:cNvSpPr>
          <p:nvPr>
            <p:ph type="dt" sz="half" idx="10"/>
          </p:nvPr>
        </p:nvSpPr>
        <p:spPr/>
        <p:txBody>
          <a:bodyPr/>
          <a:lstStyle/>
          <a:p>
            <a:fld id="{63289F7E-B80B-496E-81B4-D396C37C9454}" type="datetimeFigureOut">
              <a:rPr lang="pt-BR" smtClean="0"/>
              <a:t>08/02/2021</a:t>
            </a:fld>
            <a:endParaRPr lang="pt-BR"/>
          </a:p>
        </p:txBody>
      </p:sp>
      <p:sp>
        <p:nvSpPr>
          <p:cNvPr id="5" name="Espaço Reservado para Rodapé 4">
            <a:extLst>
              <a:ext uri="{FF2B5EF4-FFF2-40B4-BE49-F238E27FC236}">
                <a16:creationId xmlns:a16="http://schemas.microsoft.com/office/drawing/2014/main" xmlns=""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F05BE1AF-51EA-425D-B188-DE7BD675009F}"/>
              </a:ext>
            </a:extLst>
          </p:cNvPr>
          <p:cNvSpPr>
            <a:spLocks noGrp="1"/>
          </p:cNvSpPr>
          <p:nvPr>
            <p:ph type="dt" sz="half" idx="10"/>
          </p:nvPr>
        </p:nvSpPr>
        <p:spPr/>
        <p:txBody>
          <a:bodyPr/>
          <a:lstStyle/>
          <a:p>
            <a:fld id="{63289F7E-B80B-496E-81B4-D396C37C9454}" type="datetimeFigureOut">
              <a:rPr lang="pt-BR" smtClean="0"/>
              <a:t>08/02/2021</a:t>
            </a:fld>
            <a:endParaRPr lang="pt-BR"/>
          </a:p>
        </p:txBody>
      </p:sp>
      <p:sp>
        <p:nvSpPr>
          <p:cNvPr id="5" name="Espaço Reservado para Rodapé 4">
            <a:extLst>
              <a:ext uri="{FF2B5EF4-FFF2-40B4-BE49-F238E27FC236}">
                <a16:creationId xmlns:a16="http://schemas.microsoft.com/office/drawing/2014/main" xmlns=""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xmlns=""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xmlns="" id="{50F1D3FB-740A-4EBA-A309-2CE71D12ECFB}"/>
              </a:ext>
            </a:extLst>
          </p:cNvPr>
          <p:cNvSpPr>
            <a:spLocks noGrp="1"/>
          </p:cNvSpPr>
          <p:nvPr>
            <p:ph type="dt" sz="half" idx="10"/>
          </p:nvPr>
        </p:nvSpPr>
        <p:spPr/>
        <p:txBody>
          <a:bodyPr/>
          <a:lstStyle/>
          <a:p>
            <a:fld id="{63289F7E-B80B-496E-81B4-D396C37C9454}" type="datetimeFigureOut">
              <a:rPr lang="pt-BR" smtClean="0"/>
              <a:t>08/02/2021</a:t>
            </a:fld>
            <a:endParaRPr lang="pt-BR"/>
          </a:p>
        </p:txBody>
      </p:sp>
      <p:sp>
        <p:nvSpPr>
          <p:cNvPr id="5" name="Espaço Reservado para Rodapé 4">
            <a:extLst>
              <a:ext uri="{FF2B5EF4-FFF2-40B4-BE49-F238E27FC236}">
                <a16:creationId xmlns:a16="http://schemas.microsoft.com/office/drawing/2014/main" xmlns=""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xmlns=""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xmlns="" id="{938070A4-BC2F-4D55-BD8D-DEAF11BB9EE9}"/>
              </a:ext>
            </a:extLst>
          </p:cNvPr>
          <p:cNvSpPr>
            <a:spLocks noGrp="1"/>
          </p:cNvSpPr>
          <p:nvPr>
            <p:ph type="dt" sz="half" idx="10"/>
          </p:nvPr>
        </p:nvSpPr>
        <p:spPr/>
        <p:txBody>
          <a:bodyPr/>
          <a:lstStyle/>
          <a:p>
            <a:fld id="{63289F7E-B80B-496E-81B4-D396C37C9454}" type="datetimeFigureOut">
              <a:rPr lang="pt-BR" smtClean="0"/>
              <a:t>08/02/2021</a:t>
            </a:fld>
            <a:endParaRPr lang="pt-BR"/>
          </a:p>
        </p:txBody>
      </p:sp>
      <p:sp>
        <p:nvSpPr>
          <p:cNvPr id="6" name="Espaço Reservado para Rodapé 5">
            <a:extLst>
              <a:ext uri="{FF2B5EF4-FFF2-40B4-BE49-F238E27FC236}">
                <a16:creationId xmlns:a16="http://schemas.microsoft.com/office/drawing/2014/main" xmlns=""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xmlns=""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xmlns=""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xmlns=""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xmlns=""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xmlns="" id="{4172C0E5-5AF0-4805-BB51-443733CD2BD5}"/>
              </a:ext>
            </a:extLst>
          </p:cNvPr>
          <p:cNvSpPr>
            <a:spLocks noGrp="1"/>
          </p:cNvSpPr>
          <p:nvPr>
            <p:ph type="dt" sz="half" idx="10"/>
          </p:nvPr>
        </p:nvSpPr>
        <p:spPr/>
        <p:txBody>
          <a:bodyPr/>
          <a:lstStyle/>
          <a:p>
            <a:fld id="{63289F7E-B80B-496E-81B4-D396C37C9454}" type="datetimeFigureOut">
              <a:rPr lang="pt-BR" smtClean="0"/>
              <a:t>08/02/2021</a:t>
            </a:fld>
            <a:endParaRPr lang="pt-BR"/>
          </a:p>
        </p:txBody>
      </p:sp>
      <p:sp>
        <p:nvSpPr>
          <p:cNvPr id="8" name="Espaço Reservado para Rodapé 7">
            <a:extLst>
              <a:ext uri="{FF2B5EF4-FFF2-40B4-BE49-F238E27FC236}">
                <a16:creationId xmlns:a16="http://schemas.microsoft.com/office/drawing/2014/main" xmlns=""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xmlns=""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xmlns="" id="{342600A9-7F92-4E22-9D94-E4717252A817}"/>
              </a:ext>
            </a:extLst>
          </p:cNvPr>
          <p:cNvSpPr>
            <a:spLocks noGrp="1"/>
          </p:cNvSpPr>
          <p:nvPr>
            <p:ph type="dt" sz="half" idx="10"/>
          </p:nvPr>
        </p:nvSpPr>
        <p:spPr/>
        <p:txBody>
          <a:bodyPr/>
          <a:lstStyle/>
          <a:p>
            <a:fld id="{63289F7E-B80B-496E-81B4-D396C37C9454}" type="datetimeFigureOut">
              <a:rPr lang="pt-BR" smtClean="0"/>
              <a:t>08/02/2021</a:t>
            </a:fld>
            <a:endParaRPr lang="pt-BR"/>
          </a:p>
        </p:txBody>
      </p:sp>
      <p:sp>
        <p:nvSpPr>
          <p:cNvPr id="4" name="Espaço Reservado para Rodapé 3">
            <a:extLst>
              <a:ext uri="{FF2B5EF4-FFF2-40B4-BE49-F238E27FC236}">
                <a16:creationId xmlns:a16="http://schemas.microsoft.com/office/drawing/2014/main" xmlns=""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xmlns=""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xmlns="" id="{DD19515C-212C-4EAE-84A3-8FF4BC844F1B}"/>
              </a:ext>
            </a:extLst>
          </p:cNvPr>
          <p:cNvSpPr>
            <a:spLocks noGrp="1"/>
          </p:cNvSpPr>
          <p:nvPr>
            <p:ph type="dt" sz="half" idx="10"/>
          </p:nvPr>
        </p:nvSpPr>
        <p:spPr/>
        <p:txBody>
          <a:bodyPr/>
          <a:lstStyle/>
          <a:p>
            <a:fld id="{63289F7E-B80B-496E-81B4-D396C37C9454}" type="datetimeFigureOut">
              <a:rPr lang="pt-BR" smtClean="0"/>
              <a:t>08/02/2021</a:t>
            </a:fld>
            <a:endParaRPr lang="pt-BR"/>
          </a:p>
        </p:txBody>
      </p:sp>
      <p:sp>
        <p:nvSpPr>
          <p:cNvPr id="3" name="Espaço Reservado para Rodapé 2">
            <a:extLst>
              <a:ext uri="{FF2B5EF4-FFF2-40B4-BE49-F238E27FC236}">
                <a16:creationId xmlns:a16="http://schemas.microsoft.com/office/drawing/2014/main" xmlns=""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xmlns=""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xmlns=""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xmlns=""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A4DC363A-5000-472E-8B17-02E7DCB8840A}"/>
              </a:ext>
            </a:extLst>
          </p:cNvPr>
          <p:cNvSpPr>
            <a:spLocks noGrp="1"/>
          </p:cNvSpPr>
          <p:nvPr>
            <p:ph type="dt" sz="half" idx="10"/>
          </p:nvPr>
        </p:nvSpPr>
        <p:spPr/>
        <p:txBody>
          <a:bodyPr/>
          <a:lstStyle/>
          <a:p>
            <a:fld id="{63289F7E-B80B-496E-81B4-D396C37C9454}" type="datetimeFigureOut">
              <a:rPr lang="pt-BR" smtClean="0"/>
              <a:t>08/02/2021</a:t>
            </a:fld>
            <a:endParaRPr lang="pt-BR"/>
          </a:p>
        </p:txBody>
      </p:sp>
      <p:sp>
        <p:nvSpPr>
          <p:cNvPr id="6" name="Espaço Reservado para Rodapé 5">
            <a:extLst>
              <a:ext uri="{FF2B5EF4-FFF2-40B4-BE49-F238E27FC236}">
                <a16:creationId xmlns:a16="http://schemas.microsoft.com/office/drawing/2014/main" xmlns=""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xmlns=""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xmlns=""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02113D81-8665-4516-BD81-C6A1F254EECD}"/>
              </a:ext>
            </a:extLst>
          </p:cNvPr>
          <p:cNvSpPr>
            <a:spLocks noGrp="1"/>
          </p:cNvSpPr>
          <p:nvPr>
            <p:ph type="dt" sz="half" idx="10"/>
          </p:nvPr>
        </p:nvSpPr>
        <p:spPr/>
        <p:txBody>
          <a:bodyPr/>
          <a:lstStyle/>
          <a:p>
            <a:fld id="{63289F7E-B80B-496E-81B4-D396C37C9454}" type="datetimeFigureOut">
              <a:rPr lang="pt-BR" smtClean="0"/>
              <a:t>08/02/2021</a:t>
            </a:fld>
            <a:endParaRPr lang="pt-BR"/>
          </a:p>
        </p:txBody>
      </p:sp>
      <p:sp>
        <p:nvSpPr>
          <p:cNvPr id="6" name="Espaço Reservado para Rodapé 5">
            <a:extLst>
              <a:ext uri="{FF2B5EF4-FFF2-40B4-BE49-F238E27FC236}">
                <a16:creationId xmlns:a16="http://schemas.microsoft.com/office/drawing/2014/main" xmlns=""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xmlns=""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xmlns=""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08/02/2021</a:t>
            </a:fld>
            <a:endParaRPr lang="pt-BR"/>
          </a:p>
        </p:txBody>
      </p:sp>
      <p:sp>
        <p:nvSpPr>
          <p:cNvPr id="5" name="Espaço Reservado para Rodapé 4">
            <a:extLst>
              <a:ext uri="{FF2B5EF4-FFF2-40B4-BE49-F238E27FC236}">
                <a16:creationId xmlns:a16="http://schemas.microsoft.com/office/drawing/2014/main" xmlns=""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xmlns=""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hyperlink" Target="https://www.youtube.com/watch?v=C_RAimMMsl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8.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3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jpg"/><Relationship Id="rId4" Type="http://schemas.openxmlformats.org/officeDocument/2006/relationships/image" Target="../media/image102.png"/><Relationship Id="rId9" Type="http://schemas.openxmlformats.org/officeDocument/2006/relationships/image" Target="../media/image10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hyperlink" Target="https://jupyter.org/"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zz4fap/t319_aprendizado_de_maquina/blob/main/docs/Tutorial-de-Instala%C3%A7%C3%A3o-Ambiente-Python-Jupyter.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ster?filepath=notebooks/jupyter/Histograma.ipynb"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jupyter/Figura_3D.ipynb"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jupyter/Ajuste_de_curva_com_Redes_Neurais.ipynb"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mybinder.org/v2/gh/zz4fap/t319_aprendizado_de_maquina/main?filepath=labs/Laboratorio1.ipynb"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hyperlink" Target="https://www.inatel.br/docentes/felipefigueiredo/mestrado/tp555-inteligencia-artificial-e-machine-learning/60-tp555-como-realizar-as-entregas-das-listas-de-exercicios/file"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ao Aprendizado de Máquina:</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8"/>
            <a:ext cx="8513999" cy="4782683"/>
          </a:xfrm>
        </p:spPr>
        <p:txBody>
          <a:bodyPr>
            <a:normAutofit fontScale="92500" lnSpcReduction="20000"/>
          </a:bodyPr>
          <a:lstStyle/>
          <a:p>
            <a:pPr marL="171450" indent="-171450"/>
            <a:r>
              <a:rPr lang="pt-BR" b="1" dirty="0" smtClean="0"/>
              <a:t>1997</a:t>
            </a:r>
            <a:r>
              <a:rPr lang="pt-BR" dirty="0"/>
              <a:t>: O supercomputador da IBM, chamado de </a:t>
            </a:r>
            <a:r>
              <a:rPr lang="pt-BR" i="1" dirty="0"/>
              <a:t>DeepBlue</a:t>
            </a:r>
            <a:r>
              <a:rPr lang="pt-BR" dirty="0"/>
              <a:t>, vence o campeão </a:t>
            </a:r>
            <a:r>
              <a:rPr lang="pt-BR" sz="2700" dirty="0"/>
              <a:t>mundial de xadrez, Garry Kasparov.</a:t>
            </a:r>
          </a:p>
          <a:p>
            <a:pPr marL="171450" indent="-171450"/>
            <a:r>
              <a:rPr lang="pt-BR" sz="2700" b="1" dirty="0" smtClean="0"/>
              <a:t>2009</a:t>
            </a:r>
            <a:r>
              <a:rPr lang="pt-BR" sz="2700" dirty="0"/>
              <a:t>: </a:t>
            </a:r>
            <a:r>
              <a:rPr lang="pt-BR" sz="2700" dirty="0" smtClean="0"/>
              <a:t>O Google </a:t>
            </a:r>
            <a:r>
              <a:rPr lang="pt-BR" sz="2700" dirty="0"/>
              <a:t>constrói o primeiro carro autônomo que </a:t>
            </a:r>
            <a:r>
              <a:rPr lang="pt-BR" sz="2700" dirty="0" smtClean="0"/>
              <a:t>dirige </a:t>
            </a:r>
            <a:r>
              <a:rPr lang="pt-BR" sz="2700" dirty="0"/>
              <a:t>em áreas urbanas.</a:t>
            </a:r>
          </a:p>
          <a:p>
            <a:pPr marL="171450" indent="-171450"/>
            <a:r>
              <a:rPr lang="pt-BR" sz="2700" b="1" dirty="0"/>
              <a:t>2011</a:t>
            </a:r>
            <a:r>
              <a:rPr lang="pt-BR" sz="2700" dirty="0"/>
              <a:t>: Outro supercomputador da IBM, chamado </a:t>
            </a:r>
            <a:r>
              <a:rPr lang="pt-BR" sz="2700" i="1" dirty="0"/>
              <a:t>Watson</a:t>
            </a:r>
            <a:r>
              <a:rPr lang="pt-BR" sz="2700" dirty="0"/>
              <a:t>, vence o show de perguntas e </a:t>
            </a:r>
            <a:r>
              <a:rPr lang="pt-BR" sz="2700" dirty="0" smtClean="0"/>
              <a:t>respostas </a:t>
            </a:r>
            <a:r>
              <a:rPr lang="pt-BR" sz="2700" i="1" dirty="0" smtClean="0"/>
              <a:t>Jeopardy!</a:t>
            </a:r>
            <a:r>
              <a:rPr lang="pt-BR" sz="2700" dirty="0" smtClean="0"/>
              <a:t>.</a:t>
            </a:r>
            <a:endParaRPr lang="pt-BR" sz="2700" dirty="0"/>
          </a:p>
          <a:p>
            <a:pPr marL="171450" indent="-171450"/>
            <a:r>
              <a:rPr lang="pt-BR" sz="2700" b="1" dirty="0"/>
              <a:t>2011-2014</a:t>
            </a:r>
            <a:r>
              <a:rPr lang="pt-BR" sz="2700" dirty="0"/>
              <a:t>: Surgem assistentes pessoais, tais como </a:t>
            </a:r>
            <a:r>
              <a:rPr lang="pt-BR" sz="2700" i="1" dirty="0"/>
              <a:t>Siri</a:t>
            </a:r>
            <a:r>
              <a:rPr lang="pt-BR" sz="2700" dirty="0"/>
              <a:t>, </a:t>
            </a:r>
            <a:r>
              <a:rPr lang="pt-BR" sz="2700" i="1" dirty="0"/>
              <a:t>Google </a:t>
            </a:r>
            <a:r>
              <a:rPr lang="pt-BR" sz="2700" i="1" dirty="0" err="1"/>
              <a:t>Now</a:t>
            </a:r>
            <a:r>
              <a:rPr lang="pt-BR" sz="2700" dirty="0"/>
              <a:t>, </a:t>
            </a:r>
            <a:r>
              <a:rPr lang="pt-BR" sz="2700" i="1" dirty="0" err="1"/>
              <a:t>Alexa</a:t>
            </a:r>
            <a:r>
              <a:rPr lang="pt-BR" sz="2700" dirty="0"/>
              <a:t> e </a:t>
            </a:r>
            <a:r>
              <a:rPr lang="pt-BR" sz="2700" i="1" dirty="0"/>
              <a:t>Cortana</a:t>
            </a:r>
            <a:r>
              <a:rPr lang="pt-BR" sz="2700" dirty="0"/>
              <a:t>, que utilizam reconhecimento de fala para responder questões e realizar tarefas simples.</a:t>
            </a:r>
          </a:p>
          <a:p>
            <a:pPr marL="171450" indent="-171450"/>
            <a:r>
              <a:rPr lang="pt-BR" b="1" dirty="0"/>
              <a:t>2016</a:t>
            </a:r>
            <a:r>
              <a:rPr lang="pt-BR" dirty="0"/>
              <a:t>: O programa conhecido como </a:t>
            </a:r>
            <a:r>
              <a:rPr lang="pt-BR" i="1" dirty="0" err="1"/>
              <a:t>AlphaGo</a:t>
            </a:r>
            <a:r>
              <a:rPr lang="pt-BR" dirty="0"/>
              <a:t>, da empresa </a:t>
            </a:r>
            <a:r>
              <a:rPr lang="pt-BR" i="1" dirty="0" err="1"/>
              <a:t>DeepMind</a:t>
            </a:r>
            <a:r>
              <a:rPr lang="pt-BR" dirty="0"/>
              <a:t>, derrota o então 18 vezes campeão mundial de </a:t>
            </a:r>
            <a:r>
              <a:rPr lang="pt-BR" i="1" dirty="0"/>
              <a:t>Go</a:t>
            </a:r>
            <a:r>
              <a:rPr lang="pt-BR" dirty="0"/>
              <a:t>, Lee </a:t>
            </a:r>
            <a:r>
              <a:rPr lang="pt-BR" dirty="0" err="1"/>
              <a:t>Sedol</a:t>
            </a:r>
            <a:r>
              <a:rPr lang="pt-BR" dirty="0"/>
              <a:t>.</a:t>
            </a:r>
          </a:p>
          <a:p>
            <a:pPr marL="171450" indent="-171450"/>
            <a:r>
              <a:rPr lang="pt-BR" b="1" dirty="0"/>
              <a:t>2018</a:t>
            </a:r>
            <a:r>
              <a:rPr lang="pt-BR" dirty="0"/>
              <a:t>: Universidades de todo o mundo começam a oferecer cursos de AI e ML.</a:t>
            </a:r>
          </a:p>
        </p:txBody>
      </p:sp>
      <p:pic>
        <p:nvPicPr>
          <p:cNvPr id="2056" name="Picture 8" descr="Image result for deep blue">
            <a:extLst>
              <a:ext uri="{FF2B5EF4-FFF2-40B4-BE49-F238E27FC236}">
                <a16:creationId xmlns:a16="http://schemas.microsoft.com/office/drawing/2014/main" xmlns="" id="{E17118A6-4965-4AD9-9C9C-DBFE3C254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198" y="176671"/>
            <a:ext cx="1200470" cy="18039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self driving car">
            <a:extLst>
              <a:ext uri="{FF2B5EF4-FFF2-40B4-BE49-F238E27FC236}">
                <a16:creationId xmlns:a16="http://schemas.microsoft.com/office/drawing/2014/main" xmlns="" id="{FC0EC37E-0630-452D-8CBB-AAFD59798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8389" y="2101189"/>
            <a:ext cx="1760119" cy="10463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tson ibm">
            <a:extLst>
              <a:ext uri="{FF2B5EF4-FFF2-40B4-BE49-F238E27FC236}">
                <a16:creationId xmlns:a16="http://schemas.microsoft.com/office/drawing/2014/main" xmlns="" id="{1717A1D9-3B83-4571-A3EF-40F01040C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817" y="3347457"/>
            <a:ext cx="1685328" cy="11215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lexa">
            <a:extLst>
              <a:ext uri="{FF2B5EF4-FFF2-40B4-BE49-F238E27FC236}">
                <a16:creationId xmlns:a16="http://schemas.microsoft.com/office/drawing/2014/main" xmlns="" id="{3CE9AE47-5313-4135-98F9-60B292EAF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0305" y="4723931"/>
            <a:ext cx="1619935" cy="11118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AlphaGo">
            <a:extLst>
              <a:ext uri="{FF2B5EF4-FFF2-40B4-BE49-F238E27FC236}">
                <a16:creationId xmlns:a16="http://schemas.microsoft.com/office/drawing/2014/main" xmlns="" id="{7567AAEB-A1B9-48D0-9C96-DA67B5090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777" y="5896034"/>
            <a:ext cx="1883009" cy="94150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inatel machine learning">
            <a:extLst>
              <a:ext uri="{FF2B5EF4-FFF2-40B4-BE49-F238E27FC236}">
                <a16:creationId xmlns:a16="http://schemas.microsoft.com/office/drawing/2014/main" xmlns="" id="{267F81BC-8B00-4181-BA8F-2BD9F65A4E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8266" y="5956300"/>
            <a:ext cx="1641941" cy="82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7712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 Artificial (IA)</a:t>
            </a:r>
          </a:p>
        </p:txBody>
      </p:sp>
      <p:sp>
        <p:nvSpPr>
          <p:cNvPr id="3" name="Content Placeholder 2"/>
          <p:cNvSpPr>
            <a:spLocks noGrp="1"/>
          </p:cNvSpPr>
          <p:nvPr>
            <p:ph idx="1"/>
          </p:nvPr>
        </p:nvSpPr>
        <p:spPr>
          <a:xfrm>
            <a:off x="838199" y="1825624"/>
            <a:ext cx="11103591" cy="5032375"/>
          </a:xfrm>
        </p:spPr>
        <p:txBody>
          <a:bodyPr>
            <a:normAutofit fontScale="77500" lnSpcReduction="20000"/>
          </a:bodyPr>
          <a:lstStyle/>
          <a:p>
            <a:r>
              <a:rPr lang="pt-BR" sz="3600" dirty="0"/>
              <a:t>Vocês já </a:t>
            </a:r>
            <a:r>
              <a:rPr lang="pt-BR" sz="3600" dirty="0" smtClean="0"/>
              <a:t>pensaram sobre </a:t>
            </a:r>
            <a:r>
              <a:rPr lang="pt-BR" sz="3600" dirty="0"/>
              <a:t>a definição destas duas palavras</a:t>
            </a:r>
            <a:r>
              <a:rPr lang="pt-BR" sz="3600" dirty="0" smtClean="0"/>
              <a:t>?</a:t>
            </a:r>
          </a:p>
          <a:p>
            <a:r>
              <a:rPr lang="pt-BR" sz="3600" b="1" dirty="0"/>
              <a:t>Inteligência</a:t>
            </a:r>
            <a:r>
              <a:rPr lang="pt-BR" sz="3600" dirty="0"/>
              <a:t>: são as </a:t>
            </a:r>
            <a:r>
              <a:rPr lang="pt-BR" sz="3600" b="1" i="1" dirty="0"/>
              <a:t>habilidades mentais </a:t>
            </a:r>
            <a:r>
              <a:rPr lang="pt-BR" sz="3600" dirty="0"/>
              <a:t>de </a:t>
            </a:r>
            <a:r>
              <a:rPr lang="pt-BR" sz="3600" b="1" i="1" dirty="0"/>
              <a:t>conhecer</a:t>
            </a:r>
            <a:r>
              <a:rPr lang="pt-BR" sz="3600" dirty="0"/>
              <a:t>, </a:t>
            </a:r>
            <a:r>
              <a:rPr lang="pt-BR" sz="3600" b="1" i="1" dirty="0"/>
              <a:t>compreender</a:t>
            </a:r>
            <a:r>
              <a:rPr lang="pt-BR" sz="3600" dirty="0"/>
              <a:t>, </a:t>
            </a:r>
            <a:r>
              <a:rPr lang="pt-BR" sz="3600" b="1" i="1" dirty="0"/>
              <a:t>aprender</a:t>
            </a:r>
            <a:r>
              <a:rPr lang="pt-BR" sz="3600" dirty="0"/>
              <a:t>, </a:t>
            </a:r>
            <a:r>
              <a:rPr lang="pt-BR" sz="3600" b="1" i="1" dirty="0"/>
              <a:t>resolver problemas</a:t>
            </a:r>
            <a:r>
              <a:rPr lang="pt-BR" sz="3600" dirty="0"/>
              <a:t> e </a:t>
            </a:r>
            <a:r>
              <a:rPr lang="pt-BR" sz="3600" b="1" i="1" dirty="0"/>
              <a:t>adaptar-se</a:t>
            </a:r>
            <a:r>
              <a:rPr lang="pt-BR" sz="3600" dirty="0" smtClean="0"/>
              <a:t>.</a:t>
            </a:r>
          </a:p>
          <a:p>
            <a:pPr lvl="1"/>
            <a:r>
              <a:rPr lang="pt-BR" sz="2800" dirty="0"/>
              <a:t>Latim -&gt; prefixo </a:t>
            </a:r>
            <a:r>
              <a:rPr lang="pt-BR" sz="2800" b="1" i="1" dirty="0"/>
              <a:t>inter</a:t>
            </a:r>
            <a:r>
              <a:rPr lang="pt-BR" sz="2800" dirty="0"/>
              <a:t>: “</a:t>
            </a:r>
            <a:r>
              <a:rPr lang="pt-BR" sz="2800" i="1" dirty="0"/>
              <a:t>entre</a:t>
            </a:r>
            <a:r>
              <a:rPr lang="pt-BR" sz="2800" dirty="0"/>
              <a:t>” + sufixo </a:t>
            </a:r>
            <a:r>
              <a:rPr lang="pt-BR" sz="2800" b="1" i="1" dirty="0"/>
              <a:t>legere</a:t>
            </a:r>
            <a:r>
              <a:rPr lang="pt-BR" sz="2800" dirty="0"/>
              <a:t>: “</a:t>
            </a:r>
            <a:r>
              <a:rPr lang="pt-BR" sz="2800" i="1" dirty="0"/>
              <a:t>escolha</a:t>
            </a:r>
            <a:r>
              <a:rPr lang="pt-BR" sz="2800" dirty="0"/>
              <a:t>” =&gt; </a:t>
            </a:r>
            <a:r>
              <a:rPr lang="pt-BR" sz="2800" dirty="0" smtClean="0"/>
              <a:t>“</a:t>
            </a:r>
            <a:r>
              <a:rPr lang="pt-BR" sz="2800" i="1" dirty="0" smtClean="0"/>
              <a:t>entre escolhas</a:t>
            </a:r>
            <a:r>
              <a:rPr lang="pt-BR" sz="2800" dirty="0" smtClean="0"/>
              <a:t>”.</a:t>
            </a:r>
          </a:p>
          <a:p>
            <a:pPr lvl="1"/>
            <a:r>
              <a:rPr lang="pt-BR" sz="2800" dirty="0" smtClean="0"/>
              <a:t>Ou seja, inteligência é a </a:t>
            </a:r>
            <a:r>
              <a:rPr lang="pt-BR" sz="2800" b="1" i="1" dirty="0" smtClean="0"/>
              <a:t>capacidade </a:t>
            </a:r>
            <a:r>
              <a:rPr lang="pt-BR" sz="2800" b="1" i="1" dirty="0"/>
              <a:t>de escolha </a:t>
            </a:r>
            <a:r>
              <a:rPr lang="pt-BR" sz="2800" dirty="0"/>
              <a:t>de um indivíduo entre as várias possibilidades ou opções que lhe são apresentadas.</a:t>
            </a:r>
            <a:endParaRPr lang="pt-BR" sz="3200" dirty="0" smtClean="0"/>
          </a:p>
          <a:p>
            <a:r>
              <a:rPr lang="pt-BR" sz="3600" b="1" dirty="0"/>
              <a:t>Artificial</a:t>
            </a:r>
            <a:r>
              <a:rPr lang="pt-BR" sz="3600" dirty="0"/>
              <a:t>: produzido pela mão do homem, não pela natureza, geralmente como uma cópia de algo natural</a:t>
            </a:r>
            <a:r>
              <a:rPr lang="pt-BR" sz="3600" dirty="0" smtClean="0"/>
              <a:t>.</a:t>
            </a:r>
          </a:p>
          <a:p>
            <a:pPr marL="0" indent="0">
              <a:buNone/>
            </a:pPr>
            <a:endParaRPr lang="pt-BR" sz="2300" dirty="0" smtClean="0"/>
          </a:p>
          <a:p>
            <a:pPr marL="0" indent="0" algn="ctr">
              <a:buNone/>
            </a:pPr>
            <a:r>
              <a:rPr lang="pt-BR" sz="4100" b="1" dirty="0"/>
              <a:t>Habilidades mentais desenvolvidas de forma não natural pela mão do homem.</a:t>
            </a:r>
            <a:br>
              <a:rPr lang="pt-BR" sz="4100" b="1" dirty="0"/>
            </a:br>
            <a:r>
              <a:rPr lang="pt-BR" sz="3600" b="1" dirty="0"/>
              <a:t/>
            </a:r>
            <a:br>
              <a:rPr lang="pt-BR" sz="3600" b="1" dirty="0"/>
            </a:br>
            <a:r>
              <a:rPr lang="pt-BR" sz="4100" b="1" dirty="0"/>
              <a:t>Cópias de habilidades mentais humanas criadas de forma não natural pelo homem.</a:t>
            </a:r>
            <a:endParaRPr lang="pt-BR" sz="4100" b="1" i="1" dirty="0">
              <a:cs typeface="Calibri"/>
            </a:endParaRPr>
          </a:p>
        </p:txBody>
      </p:sp>
      <p:pic>
        <p:nvPicPr>
          <p:cNvPr id="4" name="Picture 3"/>
          <p:cNvPicPr>
            <a:picLocks noChangeAspect="1"/>
          </p:cNvPicPr>
          <p:nvPr/>
        </p:nvPicPr>
        <p:blipFill>
          <a:blip r:embed="rId3"/>
          <a:stretch>
            <a:fillRect/>
          </a:stretch>
        </p:blipFill>
        <p:spPr>
          <a:xfrm>
            <a:off x="7952462" y="47000"/>
            <a:ext cx="1796589" cy="1643688"/>
          </a:xfrm>
          <a:prstGeom prst="rect">
            <a:avLst/>
          </a:prstGeom>
        </p:spPr>
      </p:pic>
      <p:pic>
        <p:nvPicPr>
          <p:cNvPr id="5" name="Picture 4"/>
          <p:cNvPicPr>
            <a:picLocks noChangeAspect="1"/>
          </p:cNvPicPr>
          <p:nvPr/>
        </p:nvPicPr>
        <p:blipFill>
          <a:blip r:embed="rId4"/>
          <a:stretch>
            <a:fillRect/>
          </a:stretch>
        </p:blipFill>
        <p:spPr>
          <a:xfrm>
            <a:off x="9917799" y="124075"/>
            <a:ext cx="2238375" cy="1489537"/>
          </a:xfrm>
          <a:prstGeom prst="rect">
            <a:avLst/>
          </a:prstGeom>
        </p:spPr>
      </p:pic>
    </p:spTree>
    <p:extLst>
      <p:ext uri="{BB962C8B-B14F-4D97-AF65-F5344CB8AC3E}">
        <p14:creationId xmlns:p14="http://schemas.microsoft.com/office/powerpoint/2010/main" val="2301139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FD71CFE-8114-4D0F-BF4A-1125EB8E1860}"/>
              </a:ext>
            </a:extLst>
          </p:cNvPr>
          <p:cNvSpPr>
            <a:spLocks noGrp="1"/>
          </p:cNvSpPr>
          <p:nvPr>
            <p:ph type="title"/>
          </p:nvPr>
        </p:nvSpPr>
        <p:spPr/>
        <p:txBody>
          <a:bodyPr/>
          <a:lstStyle/>
          <a:p>
            <a:r>
              <a:rPr lang="pt-BR" dirty="0" smtClean="0"/>
              <a:t>Definiç</a:t>
            </a:r>
            <a:r>
              <a:rPr lang="pt-BR" dirty="0"/>
              <a:t>õ</a:t>
            </a:r>
            <a:r>
              <a:rPr lang="pt-BR" dirty="0" smtClean="0"/>
              <a:t>es e objetivo da IA</a:t>
            </a:r>
            <a:endParaRPr lang="pt-BR" dirty="0"/>
          </a:p>
        </p:txBody>
      </p:sp>
      <p:sp>
        <p:nvSpPr>
          <p:cNvPr id="3" name="Espaço Reservado para Conteúdo 2">
            <a:extLst>
              <a:ext uri="{FF2B5EF4-FFF2-40B4-BE49-F238E27FC236}">
                <a16:creationId xmlns:a16="http://schemas.microsoft.com/office/drawing/2014/main" xmlns="" id="{C0D31C4C-D008-4F96-815A-A9BDE283CB69}"/>
              </a:ext>
            </a:extLst>
          </p:cNvPr>
          <p:cNvSpPr>
            <a:spLocks noGrp="1"/>
          </p:cNvSpPr>
          <p:nvPr>
            <p:ph idx="1"/>
          </p:nvPr>
        </p:nvSpPr>
        <p:spPr>
          <a:xfrm>
            <a:off x="838200" y="1742052"/>
            <a:ext cx="10689404" cy="4750823"/>
          </a:xfrm>
        </p:spPr>
        <p:txBody>
          <a:bodyPr>
            <a:normAutofit fontScale="92500" lnSpcReduction="10000"/>
          </a:bodyPr>
          <a:lstStyle/>
          <a:p>
            <a:pPr marL="171450" indent="-171450" algn="just"/>
            <a:r>
              <a:rPr lang="pt-BR" b="1" dirty="0"/>
              <a:t>Definição</a:t>
            </a:r>
            <a:r>
              <a:rPr lang="pt-BR" dirty="0"/>
              <a:t>: “Capacidade de um sistema de interpretar corretamente dados externos (vindos do ambiente), aprender com esses dados e usá-los para atingir </a:t>
            </a:r>
            <a:r>
              <a:rPr lang="pt-BR" dirty="0" smtClean="0"/>
              <a:t>tarefas e objetivos </a:t>
            </a:r>
            <a:r>
              <a:rPr lang="pt-BR" dirty="0"/>
              <a:t>específicos por meio de adaptação </a:t>
            </a:r>
            <a:r>
              <a:rPr lang="pt-BR" dirty="0" smtClean="0"/>
              <a:t>flexível.” </a:t>
            </a:r>
            <a:r>
              <a:rPr lang="pt-BR" dirty="0"/>
              <a:t>(</a:t>
            </a:r>
            <a:r>
              <a:rPr lang="pt-BR" i="1" dirty="0"/>
              <a:t>Andreas Kaplan</a:t>
            </a:r>
            <a:r>
              <a:rPr lang="pt-BR" dirty="0" smtClean="0"/>
              <a:t>).</a:t>
            </a:r>
            <a:endParaRPr lang="pt-BR" dirty="0"/>
          </a:p>
          <a:p>
            <a:pPr marL="171450" indent="-171450" algn="just"/>
            <a:r>
              <a:rPr lang="pt-BR" b="1" dirty="0"/>
              <a:t>Definição</a:t>
            </a:r>
            <a:r>
              <a:rPr lang="pt-BR" dirty="0"/>
              <a:t>: “Ciência e engenharia de produzir máquinas </a:t>
            </a:r>
            <a:r>
              <a:rPr lang="pt-BR" dirty="0" smtClean="0"/>
              <a:t>inteligentes.” </a:t>
            </a:r>
            <a:r>
              <a:rPr lang="pt-BR" dirty="0"/>
              <a:t>(</a:t>
            </a:r>
            <a:r>
              <a:rPr lang="pt-BR" i="1" dirty="0"/>
              <a:t>John McCarthy</a:t>
            </a:r>
            <a:r>
              <a:rPr lang="pt-BR" dirty="0"/>
              <a:t>).</a:t>
            </a:r>
            <a:endParaRPr lang="pt-BR" b="1" dirty="0"/>
          </a:p>
          <a:p>
            <a:pPr marL="171450" indent="-171450" algn="just"/>
            <a:r>
              <a:rPr lang="pt-BR" b="1" dirty="0"/>
              <a:t>Objetivo</a:t>
            </a:r>
            <a:r>
              <a:rPr lang="pt-BR" dirty="0"/>
              <a:t>: Criar máquinas que </a:t>
            </a:r>
            <a:r>
              <a:rPr lang="pt-BR" b="1" i="1" dirty="0"/>
              <a:t>imitem</a:t>
            </a:r>
            <a:r>
              <a:rPr lang="pt-BR" dirty="0"/>
              <a:t> nossa capacidade mental para uma determinada tarefa. </a:t>
            </a:r>
          </a:p>
          <a:p>
            <a:pPr marL="171450" indent="-171450" algn="just"/>
            <a:r>
              <a:rPr lang="pt-BR" dirty="0"/>
              <a:t>Essa </a:t>
            </a:r>
            <a:r>
              <a:rPr lang="pt-BR" b="1" i="1" dirty="0"/>
              <a:t>imitação</a:t>
            </a:r>
            <a:r>
              <a:rPr lang="pt-BR" dirty="0"/>
              <a:t> é apenas uma </a:t>
            </a:r>
            <a:r>
              <a:rPr lang="pt-BR" dirty="0" smtClean="0"/>
              <a:t>aproximação pois ainda não conseguimos criar matéria viva. </a:t>
            </a:r>
          </a:p>
          <a:p>
            <a:pPr marL="171450" indent="-171450" algn="just"/>
            <a:r>
              <a:rPr lang="pt-BR" dirty="0" smtClean="0"/>
              <a:t>É </a:t>
            </a:r>
            <a:r>
              <a:rPr lang="pt-BR" dirty="0"/>
              <a:t>por isso que em IA fala-se da criação de máquinas que são </a:t>
            </a:r>
            <a:r>
              <a:rPr lang="pt-BR" b="1" i="1" dirty="0" smtClean="0"/>
              <a:t>modelos aproximados</a:t>
            </a:r>
            <a:r>
              <a:rPr lang="pt-BR" dirty="0" smtClean="0"/>
              <a:t> </a:t>
            </a:r>
            <a:r>
              <a:rPr lang="pt-BR" dirty="0"/>
              <a:t>de nossa capacidade de aprender, raciocinar, enxergar, falar, ouvir, etc</a:t>
            </a:r>
            <a:r>
              <a:rPr lang="pt-BR" dirty="0" smtClean="0"/>
              <a:t>.</a:t>
            </a:r>
            <a:endParaRPr lang="pt-BR" b="1" dirty="0"/>
          </a:p>
        </p:txBody>
      </p:sp>
    </p:spTree>
    <p:extLst>
      <p:ext uri="{BB962C8B-B14F-4D97-AF65-F5344CB8AC3E}">
        <p14:creationId xmlns:p14="http://schemas.microsoft.com/office/powerpoint/2010/main" val="2485044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FD71CFE-8114-4D0F-BF4A-1125EB8E1860}"/>
              </a:ext>
            </a:extLst>
          </p:cNvPr>
          <p:cNvSpPr>
            <a:spLocks noGrp="1"/>
          </p:cNvSpPr>
          <p:nvPr>
            <p:ph type="title"/>
          </p:nvPr>
        </p:nvSpPr>
        <p:spPr/>
        <p:txBody>
          <a:bodyPr/>
          <a:lstStyle/>
          <a:p>
            <a:r>
              <a:rPr lang="pt-BR" dirty="0"/>
              <a:t>Inteligência </a:t>
            </a:r>
            <a:r>
              <a:rPr lang="pt-BR" dirty="0" smtClean="0"/>
              <a:t>Artificial</a:t>
            </a:r>
            <a:endParaRPr lang="pt-BR" dirty="0"/>
          </a:p>
        </p:txBody>
      </p:sp>
      <p:sp>
        <p:nvSpPr>
          <p:cNvPr id="3" name="Espaço Reservado para Conteúdo 2">
            <a:extLst>
              <a:ext uri="{FF2B5EF4-FFF2-40B4-BE49-F238E27FC236}">
                <a16:creationId xmlns:a16="http://schemas.microsoft.com/office/drawing/2014/main" xmlns="" id="{C0D31C4C-D008-4F96-815A-A9BDE283CB69}"/>
              </a:ext>
            </a:extLst>
          </p:cNvPr>
          <p:cNvSpPr>
            <a:spLocks noGrp="1"/>
          </p:cNvSpPr>
          <p:nvPr>
            <p:ph idx="1"/>
          </p:nvPr>
        </p:nvSpPr>
        <p:spPr>
          <a:xfrm>
            <a:off x="631588" y="1550140"/>
            <a:ext cx="8562540" cy="5122123"/>
          </a:xfrm>
        </p:spPr>
        <p:txBody>
          <a:bodyPr>
            <a:normAutofit/>
          </a:bodyPr>
          <a:lstStyle/>
          <a:p>
            <a:pPr algn="just"/>
            <a:r>
              <a:rPr lang="pt-BR" sz="2400" dirty="0" smtClean="0"/>
              <a:t>IA </a:t>
            </a:r>
            <a:r>
              <a:rPr lang="pt-BR" sz="2400" dirty="0"/>
              <a:t>é uma área </a:t>
            </a:r>
            <a:r>
              <a:rPr lang="pt-BR" sz="2400" dirty="0" smtClean="0"/>
              <a:t>muito ampla </a:t>
            </a:r>
            <a:r>
              <a:rPr lang="pt-BR" sz="2400" dirty="0"/>
              <a:t>que </a:t>
            </a:r>
            <a:r>
              <a:rPr lang="pt-BR" sz="2400" b="1" i="1" dirty="0"/>
              <a:t>engloba</a:t>
            </a:r>
            <a:r>
              <a:rPr lang="pt-BR" sz="2400" dirty="0"/>
              <a:t> várias </a:t>
            </a:r>
            <a:r>
              <a:rPr lang="pt-BR" sz="2400" dirty="0" smtClean="0"/>
              <a:t>aplicações (ou sub-áreas ou objetivos) </a:t>
            </a:r>
            <a:r>
              <a:rPr lang="pt-BR" sz="2400" dirty="0"/>
              <a:t>tais como (i) </a:t>
            </a:r>
            <a:r>
              <a:rPr lang="pt-BR" sz="2400" i="1" dirty="0"/>
              <a:t>processamento de linguagem natural</a:t>
            </a:r>
            <a:r>
              <a:rPr lang="pt-BR" sz="2400" dirty="0"/>
              <a:t>,  (ii) </a:t>
            </a:r>
            <a:r>
              <a:rPr lang="pt-BR" sz="2400" i="1" dirty="0"/>
              <a:t>representação do conhecimento</a:t>
            </a:r>
            <a:r>
              <a:rPr lang="pt-BR" sz="2400" dirty="0"/>
              <a:t>, (iii) </a:t>
            </a:r>
            <a:r>
              <a:rPr lang="pt-BR" sz="2400" dirty="0" smtClean="0"/>
              <a:t>planejamento, (iv) </a:t>
            </a:r>
            <a:r>
              <a:rPr lang="pt-BR" sz="2400" i="1" dirty="0" smtClean="0"/>
              <a:t>raciocínio </a:t>
            </a:r>
            <a:r>
              <a:rPr lang="pt-BR" sz="2400" i="1" dirty="0"/>
              <a:t>automatizado</a:t>
            </a:r>
            <a:r>
              <a:rPr lang="pt-BR" sz="2400" dirty="0"/>
              <a:t>, </a:t>
            </a:r>
            <a:r>
              <a:rPr lang="pt-BR" sz="2400" dirty="0" smtClean="0"/>
              <a:t>(v</a:t>
            </a:r>
            <a:r>
              <a:rPr lang="pt-BR" sz="2400" dirty="0"/>
              <a:t>) </a:t>
            </a:r>
            <a:r>
              <a:rPr lang="pt-BR" sz="2400" i="1" dirty="0"/>
              <a:t>visão computacional</a:t>
            </a:r>
            <a:r>
              <a:rPr lang="pt-BR" sz="2400" dirty="0"/>
              <a:t>, (</a:t>
            </a:r>
            <a:r>
              <a:rPr lang="pt-BR" sz="2400" dirty="0" smtClean="0"/>
              <a:t>vi) </a:t>
            </a:r>
            <a:r>
              <a:rPr lang="pt-BR" sz="2400" i="1" dirty="0" smtClean="0"/>
              <a:t>robótica</a:t>
            </a:r>
            <a:r>
              <a:rPr lang="pt-BR" sz="2400" dirty="0" smtClean="0"/>
              <a:t> (vii</a:t>
            </a:r>
            <a:r>
              <a:rPr lang="pt-BR" sz="2400" i="1" dirty="0" smtClean="0"/>
              <a:t>) </a:t>
            </a:r>
            <a:r>
              <a:rPr lang="pt-PT" sz="2400" i="1" dirty="0"/>
              <a:t>inteligência artificial geral </a:t>
            </a:r>
            <a:r>
              <a:rPr lang="pt-BR" sz="2400" dirty="0" smtClean="0"/>
              <a:t>e (viii</a:t>
            </a:r>
            <a:r>
              <a:rPr lang="pt-BR" sz="2400" dirty="0"/>
              <a:t>) </a:t>
            </a:r>
            <a:r>
              <a:rPr lang="pt-BR" sz="2400" i="1" dirty="0"/>
              <a:t>aprendizado de máquina</a:t>
            </a:r>
            <a:r>
              <a:rPr lang="pt-BR" sz="2400" dirty="0"/>
              <a:t> que por sua vez engloba </a:t>
            </a:r>
            <a:r>
              <a:rPr lang="pt-BR" sz="2400" dirty="0" smtClean="0"/>
              <a:t>redes neurais artificiais, deep learning, etc.</a:t>
            </a:r>
          </a:p>
          <a:p>
            <a:pPr algn="just"/>
            <a:r>
              <a:rPr lang="pt-BR" sz="2400" dirty="0"/>
              <a:t>IA utiliza a </a:t>
            </a:r>
            <a:r>
              <a:rPr lang="pt-BR" sz="2400" b="1" i="1" dirty="0"/>
              <a:t>experiência</a:t>
            </a:r>
            <a:r>
              <a:rPr lang="pt-BR" sz="2400" dirty="0"/>
              <a:t> para adquirir </a:t>
            </a:r>
            <a:r>
              <a:rPr lang="pt-BR" sz="2400" b="1" i="1" dirty="0"/>
              <a:t>conhecimento</a:t>
            </a:r>
            <a:r>
              <a:rPr lang="pt-BR" sz="2400" dirty="0"/>
              <a:t> e também como aplicar esse conhecimento a problemas desconhecidos</a:t>
            </a:r>
            <a:r>
              <a:rPr lang="pt-BR" sz="2400" dirty="0" smtClean="0"/>
              <a:t>.</a:t>
            </a:r>
          </a:p>
          <a:p>
            <a:pPr algn="just"/>
            <a:r>
              <a:rPr lang="pt-BR" sz="2400" b="1" dirty="0" smtClean="0"/>
              <a:t>Exemplo</a:t>
            </a:r>
            <a:r>
              <a:rPr lang="pt-BR" sz="2400" dirty="0"/>
              <a:t>: Um problema matemático pode ser solucionado (i) caso </a:t>
            </a:r>
            <a:r>
              <a:rPr lang="pt-BR" sz="2400" dirty="0" smtClean="0"/>
              <a:t>ele tenha </a:t>
            </a:r>
            <a:r>
              <a:rPr lang="pt-BR" sz="2400" dirty="0"/>
              <a:t>sido resolvido antes e sua solução </a:t>
            </a:r>
            <a:r>
              <a:rPr lang="pt-BR" sz="2400" b="1" i="1" dirty="0"/>
              <a:t>aprendida</a:t>
            </a:r>
            <a:r>
              <a:rPr lang="pt-BR" sz="2400" dirty="0"/>
              <a:t> ou (ii) caso ele nunca tenha sido visto antes mas um </a:t>
            </a:r>
            <a:r>
              <a:rPr lang="pt-BR" sz="2400" dirty="0" smtClean="0"/>
              <a:t>indivíduo com inteligência imagina (pensa) </a:t>
            </a:r>
            <a:r>
              <a:rPr lang="pt-BR" sz="2400" dirty="0"/>
              <a:t>possíveis maneiras de como resolve-lo baseado no que ele </a:t>
            </a:r>
            <a:r>
              <a:rPr lang="pt-BR" sz="2400" b="1" i="1" dirty="0"/>
              <a:t>sabe</a:t>
            </a:r>
            <a:r>
              <a:rPr lang="pt-BR" sz="2400" i="1" dirty="0"/>
              <a:t> (</a:t>
            </a:r>
            <a:r>
              <a:rPr lang="pt-BR" sz="2400" b="1" i="1" dirty="0"/>
              <a:t>conhecimento</a:t>
            </a:r>
            <a:r>
              <a:rPr lang="pt-BR" sz="2400" i="1" dirty="0" smtClean="0"/>
              <a:t>)</a:t>
            </a:r>
            <a:r>
              <a:rPr lang="pt-BR" sz="2400" dirty="0" smtClean="0"/>
              <a: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4127" y="3697010"/>
            <a:ext cx="2915160" cy="2771481"/>
          </a:xfrm>
          <a:prstGeom prst="rect">
            <a:avLst/>
          </a:prstGeom>
        </p:spPr>
      </p:pic>
      <p:grpSp>
        <p:nvGrpSpPr>
          <p:cNvPr id="6" name="Agrupar 4">
            <a:extLst>
              <a:ext uri="{FF2B5EF4-FFF2-40B4-BE49-F238E27FC236}">
                <a16:creationId xmlns:a16="http://schemas.microsoft.com/office/drawing/2014/main" xmlns="" id="{7463A6D3-5626-4043-85E5-66DFB2E72B8A}"/>
              </a:ext>
            </a:extLst>
          </p:cNvPr>
          <p:cNvGrpSpPr/>
          <p:nvPr/>
        </p:nvGrpSpPr>
        <p:grpSpPr>
          <a:xfrm>
            <a:off x="9400740" y="984249"/>
            <a:ext cx="2621635" cy="2249488"/>
            <a:chOff x="9273707" y="365125"/>
            <a:chExt cx="2918293" cy="2351181"/>
          </a:xfrm>
        </p:grpSpPr>
        <p:pic>
          <p:nvPicPr>
            <p:cNvPr id="8" name="Picture 2" descr="Image result for umbrella">
              <a:extLst>
                <a:ext uri="{FF2B5EF4-FFF2-40B4-BE49-F238E27FC236}">
                  <a16:creationId xmlns:a16="http://schemas.microsoft.com/office/drawing/2014/main" xmlns="" id="{46CE05B1-E4CB-4173-8A0C-9C000F3F0A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3">
              <a:extLst>
                <a:ext uri="{FF2B5EF4-FFF2-40B4-BE49-F238E27FC236}">
                  <a16:creationId xmlns:a16="http://schemas.microsoft.com/office/drawing/2014/main" xmlns="" id="{CC08EDBF-9120-4A11-84A9-24A056EA1046}"/>
                </a:ext>
              </a:extLst>
            </p:cNvPr>
            <p:cNvSpPr txBox="1"/>
            <p:nvPr/>
          </p:nvSpPr>
          <p:spPr>
            <a:xfrm>
              <a:off x="10342888" y="746107"/>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4" name="TextBox 3"/>
          <p:cNvSpPr txBox="1"/>
          <p:nvPr/>
        </p:nvSpPr>
        <p:spPr>
          <a:xfrm>
            <a:off x="11353800" y="1940480"/>
            <a:ext cx="514350" cy="369332"/>
          </a:xfrm>
          <a:prstGeom prst="rect">
            <a:avLst/>
          </a:prstGeom>
          <a:noFill/>
        </p:spPr>
        <p:txBody>
          <a:bodyPr wrap="square" rtlCol="0">
            <a:spAutoFit/>
          </a:bodyPr>
          <a:lstStyle/>
          <a:p>
            <a:pPr algn="ctr"/>
            <a:r>
              <a:rPr lang="pt-BR" dirty="0" smtClean="0"/>
              <a:t>ML</a:t>
            </a:r>
            <a:endParaRPr lang="pt-BR" dirty="0"/>
          </a:p>
        </p:txBody>
      </p:sp>
      <p:sp>
        <p:nvSpPr>
          <p:cNvPr id="10" name="TextBox 9"/>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11" name="TextBox 10"/>
          <p:cNvSpPr txBox="1"/>
          <p:nvPr/>
        </p:nvSpPr>
        <p:spPr>
          <a:xfrm>
            <a:off x="9701929" y="2375957"/>
            <a:ext cx="1038299" cy="369332"/>
          </a:xfrm>
          <a:prstGeom prst="rect">
            <a:avLst/>
          </a:prstGeom>
          <a:noFill/>
        </p:spPr>
        <p:txBody>
          <a:bodyPr wrap="square" rtlCol="0">
            <a:spAutoFit/>
          </a:bodyPr>
          <a:lstStyle/>
          <a:p>
            <a:pPr algn="ctr"/>
            <a:r>
              <a:rPr lang="pt-BR" dirty="0" smtClean="0"/>
              <a:t>robótica</a:t>
            </a:r>
            <a:endParaRPr lang="pt-BR" dirty="0"/>
          </a:p>
        </p:txBody>
      </p:sp>
      <p:sp>
        <p:nvSpPr>
          <p:cNvPr id="12" name="TextBox 11"/>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3" name="TextBox 12"/>
          <p:cNvSpPr txBox="1"/>
          <p:nvPr/>
        </p:nvSpPr>
        <p:spPr>
          <a:xfrm>
            <a:off x="11041416" y="2418599"/>
            <a:ext cx="826733" cy="369332"/>
          </a:xfrm>
          <a:prstGeom prst="rect">
            <a:avLst/>
          </a:prstGeom>
          <a:noFill/>
        </p:spPr>
        <p:txBody>
          <a:bodyPr wrap="square" rtlCol="0">
            <a:spAutoFit/>
          </a:bodyPr>
          <a:lstStyle/>
          <a:p>
            <a:pPr algn="ctr"/>
            <a:r>
              <a:rPr lang="pt-BR" dirty="0" smtClean="0"/>
              <a:t>KR&amp;R</a:t>
            </a:r>
            <a:endParaRPr lang="pt-BR" dirty="0"/>
          </a:p>
        </p:txBody>
      </p:sp>
    </p:spTree>
    <p:extLst>
      <p:ext uri="{BB962C8B-B14F-4D97-AF65-F5344CB8AC3E}">
        <p14:creationId xmlns:p14="http://schemas.microsoft.com/office/powerpoint/2010/main" val="15456124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DFF2B75-1942-4F18-A824-07C14E6E46AC}"/>
              </a:ext>
            </a:extLst>
          </p:cNvPr>
          <p:cNvSpPr>
            <a:spLocks noGrp="1"/>
          </p:cNvSpPr>
          <p:nvPr>
            <p:ph type="title"/>
          </p:nvPr>
        </p:nvSpPr>
        <p:spPr/>
        <p:txBody>
          <a:bodyPr/>
          <a:lstStyle/>
          <a:p>
            <a:r>
              <a:rPr lang="pt-BR" dirty="0"/>
              <a:t>Algumas </a:t>
            </a:r>
            <a:r>
              <a:rPr lang="pt-BR" dirty="0" smtClean="0"/>
              <a:t>aplicações </a:t>
            </a:r>
            <a:r>
              <a:rPr lang="pt-BR" dirty="0"/>
              <a:t>de IA</a:t>
            </a:r>
          </a:p>
        </p:txBody>
      </p:sp>
      <p:sp>
        <p:nvSpPr>
          <p:cNvPr id="3" name="Espaço Reservado para Conteúdo 2">
            <a:extLst>
              <a:ext uri="{FF2B5EF4-FFF2-40B4-BE49-F238E27FC236}">
                <a16:creationId xmlns:a16="http://schemas.microsoft.com/office/drawing/2014/main" xmlns="" id="{AE5A5501-ABF4-4534-B552-5A90A1ACE78C}"/>
              </a:ext>
            </a:extLst>
          </p:cNvPr>
          <p:cNvSpPr>
            <a:spLocks noGrp="1"/>
          </p:cNvSpPr>
          <p:nvPr>
            <p:ph idx="1"/>
          </p:nvPr>
        </p:nvSpPr>
        <p:spPr>
          <a:xfrm>
            <a:off x="838200" y="1825625"/>
            <a:ext cx="8058383" cy="4870450"/>
          </a:xfrm>
        </p:spPr>
        <p:txBody>
          <a:bodyPr>
            <a:normAutofit fontScale="70000" lnSpcReduction="20000"/>
          </a:bodyPr>
          <a:lstStyle/>
          <a:p>
            <a:pPr marL="0" indent="0">
              <a:buNone/>
            </a:pPr>
            <a:r>
              <a:rPr lang="pt-BR" dirty="0" smtClean="0"/>
              <a:t>Algumas áreas onde IA é aplicada são:</a:t>
            </a:r>
          </a:p>
          <a:p>
            <a:r>
              <a:rPr lang="pt-BR" b="1" dirty="0" smtClean="0"/>
              <a:t>Transporte</a:t>
            </a:r>
            <a:r>
              <a:rPr lang="pt-BR" dirty="0"/>
              <a:t>: veículos terrestres e aéreos autônomos, predição do </a:t>
            </a:r>
            <a:r>
              <a:rPr lang="pt-BR" dirty="0" smtClean="0"/>
              <a:t>tráfego, etc.</a:t>
            </a:r>
            <a:endParaRPr lang="pt-BR" dirty="0"/>
          </a:p>
          <a:p>
            <a:r>
              <a:rPr lang="pt-BR" b="1" dirty="0"/>
              <a:t>Negócios</a:t>
            </a:r>
            <a:r>
              <a:rPr lang="pt-BR" dirty="0" smtClean="0"/>
              <a:t>: </a:t>
            </a:r>
            <a:r>
              <a:rPr lang="pt-BR" dirty="0"/>
              <a:t>recomendação de </a:t>
            </a:r>
            <a:r>
              <a:rPr lang="pt-BR" dirty="0" smtClean="0"/>
              <a:t>anúncios, produtos e conteúdos (e.g., netflix), chatbots para atendimento ao cliente, etc.</a:t>
            </a:r>
            <a:endParaRPr lang="pt-BR" dirty="0"/>
          </a:p>
          <a:p>
            <a:r>
              <a:rPr lang="pt-BR" b="1" dirty="0"/>
              <a:t>Educação</a:t>
            </a:r>
            <a:r>
              <a:rPr lang="pt-BR" dirty="0"/>
              <a:t>: </a:t>
            </a:r>
            <a:r>
              <a:rPr lang="pt-BR" dirty="0" smtClean="0"/>
              <a:t>pontuação </a:t>
            </a:r>
            <a:r>
              <a:rPr lang="pt-BR" dirty="0"/>
              <a:t>automatizada de </a:t>
            </a:r>
            <a:r>
              <a:rPr lang="pt-BR" dirty="0" smtClean="0"/>
              <a:t>fala em testes de Inglês, correção de provas, chatbots para realização de matrículas, dúvidas, etc.</a:t>
            </a:r>
            <a:endParaRPr lang="pt-BR" dirty="0"/>
          </a:p>
          <a:p>
            <a:r>
              <a:rPr lang="pt-BR" b="1" dirty="0"/>
              <a:t>Clima</a:t>
            </a:r>
            <a:r>
              <a:rPr lang="pt-BR" dirty="0"/>
              <a:t>: previsão do tempo (temperatura, chuva, </a:t>
            </a:r>
            <a:r>
              <a:rPr lang="pt-BR" dirty="0" smtClean="0"/>
              <a:t>furacões, etc</a:t>
            </a:r>
            <a:r>
              <a:rPr lang="pt-BR" dirty="0"/>
              <a:t>.).</a:t>
            </a:r>
          </a:p>
          <a:p>
            <a:r>
              <a:rPr lang="pt-BR" b="1" dirty="0"/>
              <a:t>Medicina</a:t>
            </a:r>
            <a:r>
              <a:rPr lang="pt-BR" dirty="0"/>
              <a:t>: detecção e/ou predição de doenças (câncer, Alzheimer, Pneumonia, </a:t>
            </a:r>
            <a:r>
              <a:rPr lang="pt-BR" dirty="0" smtClean="0"/>
              <a:t>COVID-19, etc</a:t>
            </a:r>
            <a:r>
              <a:rPr lang="pt-BR" dirty="0"/>
              <a:t>.), chatbots que auxiliam no agendamento de </a:t>
            </a:r>
            <a:r>
              <a:rPr lang="pt-BR" dirty="0" smtClean="0"/>
              <a:t>consultas e </a:t>
            </a:r>
            <a:r>
              <a:rPr lang="pt-BR" dirty="0"/>
              <a:t>respondendo perguntas referentes a uma doença, descoberta de novas drogas, etc.</a:t>
            </a:r>
          </a:p>
          <a:p>
            <a:r>
              <a:rPr lang="pt-BR" b="1" dirty="0"/>
              <a:t>Finanças</a:t>
            </a:r>
            <a:r>
              <a:rPr lang="pt-BR" dirty="0"/>
              <a:t>: detecção de fraudes com cartão de crédito, predição do comportamento do mercado de ações, etc.</a:t>
            </a:r>
          </a:p>
          <a:p>
            <a:r>
              <a:rPr lang="pt-BR" b="1" dirty="0" smtClean="0"/>
              <a:t>Tecnologia</a:t>
            </a:r>
            <a:r>
              <a:rPr lang="pt-BR" dirty="0" smtClean="0"/>
              <a:t>: </a:t>
            </a:r>
            <a:r>
              <a:rPr lang="pt-BR" dirty="0"/>
              <a:t>filtros AntiSpam, “motores” de busca como o do Google, reconhecimento de fala, conversão de texto/fala e fala/texto, </a:t>
            </a:r>
            <a:r>
              <a:rPr lang="pt-BR" dirty="0" smtClean="0"/>
              <a:t>assistentes pessoais </a:t>
            </a:r>
            <a:r>
              <a:rPr lang="pt-BR" dirty="0"/>
              <a:t>on-line (e.g., </a:t>
            </a:r>
            <a:r>
              <a:rPr lang="pt-BR" i="1" dirty="0"/>
              <a:t>Siri</a:t>
            </a:r>
            <a:r>
              <a:rPr lang="pt-BR" dirty="0"/>
              <a:t>, </a:t>
            </a:r>
            <a:r>
              <a:rPr lang="pt-BR" i="1" dirty="0"/>
              <a:t>Alexa</a:t>
            </a:r>
            <a:r>
              <a:rPr lang="pt-BR" dirty="0"/>
              <a:t>, etc</a:t>
            </a:r>
            <a:r>
              <a:rPr lang="pt-BR" dirty="0" smtClean="0"/>
              <a:t>.), tradução de textos.</a:t>
            </a:r>
            <a:endParaRPr lang="pt-BR" dirty="0"/>
          </a:p>
          <a:p>
            <a:endParaRPr lang="pt-BR" dirty="0"/>
          </a:p>
          <a:p>
            <a:endParaRPr lang="pt-BR" dirty="0"/>
          </a:p>
        </p:txBody>
      </p:sp>
      <p:pic>
        <p:nvPicPr>
          <p:cNvPr id="4104" name="Picture 8" descr="Image result for applications of artificial intelligence">
            <a:extLst>
              <a:ext uri="{FF2B5EF4-FFF2-40B4-BE49-F238E27FC236}">
                <a16:creationId xmlns:a16="http://schemas.microsoft.com/office/drawing/2014/main" xmlns=""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24709" y="4851399"/>
            <a:ext cx="3567291" cy="20066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artificial intelligence">
            <a:extLst>
              <a:ext uri="{FF2B5EF4-FFF2-40B4-BE49-F238E27FC236}">
                <a16:creationId xmlns:a16="http://schemas.microsoft.com/office/drawing/2014/main" xmlns=""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6583" y="2651760"/>
            <a:ext cx="3295417" cy="16090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rtificial intelligence goals">
            <a:extLst>
              <a:ext uri="{FF2B5EF4-FFF2-40B4-BE49-F238E27FC236}">
                <a16:creationId xmlns:a16="http://schemas.microsoft.com/office/drawing/2014/main" xmlns="" id="{7FBD82B4-DA96-42DF-892E-B5268497A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6583" y="8444"/>
            <a:ext cx="3295417" cy="202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79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46EE508-37BB-400E-8BCC-954E48122BFE}"/>
              </a:ext>
            </a:extLst>
          </p:cNvPr>
          <p:cNvSpPr>
            <a:spLocks noGrp="1"/>
          </p:cNvSpPr>
          <p:nvPr>
            <p:ph type="title"/>
          </p:nvPr>
        </p:nvSpPr>
        <p:spPr/>
        <p:txBody>
          <a:bodyPr/>
          <a:lstStyle/>
          <a:p>
            <a:r>
              <a:rPr lang="pt-BR" dirty="0"/>
              <a:t>Exemplos i</a:t>
            </a:r>
            <a:r>
              <a:rPr lang="pt-BR" dirty="0" smtClean="0"/>
              <a:t>nteressantes do uso de IA</a:t>
            </a:r>
            <a:endParaRPr lang="pt-BR" dirty="0"/>
          </a:p>
        </p:txBody>
      </p:sp>
      <p:sp>
        <p:nvSpPr>
          <p:cNvPr id="3" name="Espaço Reservado para Conteúdo 2">
            <a:extLst>
              <a:ext uri="{FF2B5EF4-FFF2-40B4-BE49-F238E27FC236}">
                <a16:creationId xmlns:a16="http://schemas.microsoft.com/office/drawing/2014/main" xmlns="" id="{DD3FFC3A-2F46-4ADE-B3D6-B680B7C23C2C}"/>
              </a:ext>
            </a:extLst>
          </p:cNvPr>
          <p:cNvSpPr>
            <a:spLocks noGrp="1"/>
          </p:cNvSpPr>
          <p:nvPr>
            <p:ph idx="1"/>
          </p:nvPr>
        </p:nvSpPr>
        <p:spPr>
          <a:xfrm>
            <a:off x="838200" y="1825625"/>
            <a:ext cx="8305800" cy="4351338"/>
          </a:xfrm>
        </p:spPr>
        <p:txBody>
          <a:bodyPr>
            <a:normAutofit fontScale="92500" lnSpcReduction="20000"/>
          </a:bodyPr>
          <a:lstStyle/>
          <a:p>
            <a:r>
              <a:rPr lang="pt-BR" b="1" dirty="0"/>
              <a:t>Predição de surtos de doenças infecciosas</a:t>
            </a:r>
            <a:r>
              <a:rPr lang="pt-BR" dirty="0"/>
              <a:t>: IA previu em Dezembro de 2019 o novo surto de corona vírus e onde ele apareceria em seguida. </a:t>
            </a:r>
            <a:endParaRPr lang="pt-BR" dirty="0" smtClean="0"/>
          </a:p>
          <a:p>
            <a:r>
              <a:rPr lang="pt-BR" b="1" dirty="0" smtClean="0"/>
              <a:t>Ajuda no diagnóstico de doenças</a:t>
            </a:r>
            <a:r>
              <a:rPr lang="pt-BR" dirty="0" smtClean="0"/>
              <a:t>: IA tem sido usada para ajudar médicos a </a:t>
            </a:r>
            <a:r>
              <a:rPr lang="pt-BR" dirty="0"/>
              <a:t>diagnosticarem </a:t>
            </a:r>
            <a:r>
              <a:rPr lang="pt-BR" dirty="0" smtClean="0"/>
              <a:t>o novo coronavírus através de imagens de raio-X e tomografias.</a:t>
            </a:r>
            <a:endParaRPr lang="pt-BR" dirty="0"/>
          </a:p>
          <a:p>
            <a:r>
              <a:rPr lang="pt-BR" b="1" dirty="0"/>
              <a:t>Criação de vídeos/fotos falsas</a:t>
            </a:r>
            <a:r>
              <a:rPr lang="pt-BR" dirty="0"/>
              <a:t>: IA foi usada para criar vídeo viral utilizando trecho de “A Usurpadora” para falsificar uma conversa entre Lula e Bolsonaro.</a:t>
            </a:r>
          </a:p>
          <a:p>
            <a:r>
              <a:rPr lang="pt-BR" b="1" dirty="0"/>
              <a:t>Criação de novos medicamentos</a:t>
            </a:r>
            <a:r>
              <a:rPr lang="pt-BR" dirty="0"/>
              <a:t>: IA foi utilizada para criar uma nova droga capaz de combater o transtorno obsessivo-compulsivo (TOC</a:t>
            </a:r>
            <a:r>
              <a:rPr lang="pt-BR" dirty="0" smtClean="0"/>
              <a:t>). Encurtou o tempo para encontrar novos medicamentos de 4 para menos de 1 ano.</a:t>
            </a:r>
            <a:endParaRPr lang="pt-BR" dirty="0"/>
          </a:p>
          <a:p>
            <a:endParaRPr lang="pt-BR" dirty="0"/>
          </a:p>
          <a:p>
            <a:endParaRPr lang="pt-BR" dirty="0"/>
          </a:p>
        </p:txBody>
      </p:sp>
      <p:pic>
        <p:nvPicPr>
          <p:cNvPr id="1026" name="Picture 2" descr="Image result for coronavirus">
            <a:extLst>
              <a:ext uri="{FF2B5EF4-FFF2-40B4-BE49-F238E27FC236}">
                <a16:creationId xmlns:a16="http://schemas.microsoft.com/office/drawing/2014/main" xmlns="" id="{3CC0B2C1-6C1B-48E9-9C7F-58FEEACB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728" y="1027906"/>
            <a:ext cx="2501222" cy="140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ir Bolsonaro e Lula &quot;protagonizam&quot; cena de &quot;A Usurpadora&quot; em vídeo deepfake - Reprodução/Twitter Bruno Sartori">
            <a:hlinkClick r:id="rId4"/>
            <a:extLst>
              <a:ext uri="{FF2B5EF4-FFF2-40B4-BE49-F238E27FC236}">
                <a16:creationId xmlns:a16="http://schemas.microsoft.com/office/drawing/2014/main" xmlns="" id="{9778A538-FD9E-42BA-B1F8-F4372AAC0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9206" y="2994555"/>
            <a:ext cx="2499670" cy="1405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A cria droga toc">
            <a:extLst>
              <a:ext uri="{FF2B5EF4-FFF2-40B4-BE49-F238E27FC236}">
                <a16:creationId xmlns:a16="http://schemas.microsoft.com/office/drawing/2014/main" xmlns="" id="{9AE9BCAA-C25E-4F49-AD0A-1BE9C8D0A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589" y="493363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606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B5E40AD-63D4-4F2D-B72E-B9FAC596C094}"/>
              </a:ext>
            </a:extLst>
          </p:cNvPr>
          <p:cNvSpPr>
            <a:spLocks noGrp="1"/>
          </p:cNvSpPr>
          <p:nvPr>
            <p:ph type="title"/>
          </p:nvPr>
        </p:nvSpPr>
        <p:spPr/>
        <p:txBody>
          <a:bodyPr/>
          <a:lstStyle/>
          <a:p>
            <a:r>
              <a:rPr lang="pt-BR" dirty="0"/>
              <a:t>Foco do </a:t>
            </a:r>
            <a:r>
              <a:rPr lang="pt-BR" dirty="0" smtClean="0"/>
              <a:t>curso</a:t>
            </a:r>
            <a:endParaRPr lang="pt-BR" dirty="0"/>
          </a:p>
        </p:txBody>
      </p:sp>
      <p:sp>
        <p:nvSpPr>
          <p:cNvPr id="3" name="Espaço Reservado para Conteúdo 2">
            <a:extLst>
              <a:ext uri="{FF2B5EF4-FFF2-40B4-BE49-F238E27FC236}">
                <a16:creationId xmlns:a16="http://schemas.microsoft.com/office/drawing/2014/main" xmlns="" id="{77711CBE-86B4-40EB-868C-65C504F92159}"/>
              </a:ext>
            </a:extLst>
          </p:cNvPr>
          <p:cNvSpPr>
            <a:spLocks noGrp="1"/>
          </p:cNvSpPr>
          <p:nvPr>
            <p:ph idx="1"/>
          </p:nvPr>
        </p:nvSpPr>
        <p:spPr>
          <a:xfrm>
            <a:off x="838199" y="1506071"/>
            <a:ext cx="11115623" cy="5235923"/>
          </a:xfrm>
        </p:spPr>
        <p:txBody>
          <a:bodyPr>
            <a:normAutofit/>
          </a:bodyPr>
          <a:lstStyle/>
          <a:p>
            <a:r>
              <a:rPr lang="pt-BR" dirty="0" smtClean="0"/>
              <a:t>Como vimos, IA </a:t>
            </a:r>
            <a:r>
              <a:rPr lang="pt-BR" dirty="0"/>
              <a:t>é </a:t>
            </a:r>
            <a:r>
              <a:rPr lang="pt-BR" dirty="0" smtClean="0"/>
              <a:t>um termo muito amplo, abrangendo várias sub-áreas, usado para </a:t>
            </a:r>
            <a:r>
              <a:rPr lang="pt-BR" dirty="0"/>
              <a:t>designar máquinas capazes executar </a:t>
            </a:r>
            <a:r>
              <a:rPr lang="pt-BR" b="1" i="1" dirty="0"/>
              <a:t>tarefas</a:t>
            </a:r>
            <a:r>
              <a:rPr lang="pt-BR" dirty="0"/>
              <a:t> de forma inteligente.</a:t>
            </a:r>
          </a:p>
          <a:p>
            <a:r>
              <a:rPr lang="pt-BR" b="1" dirty="0" smtClean="0"/>
              <a:t>Foco </a:t>
            </a:r>
            <a:r>
              <a:rPr lang="pt-BR" b="1" dirty="0"/>
              <a:t>do curso</a:t>
            </a:r>
            <a:r>
              <a:rPr lang="pt-BR" dirty="0"/>
              <a:t>: estudo dos principais algoritmos de </a:t>
            </a:r>
            <a:r>
              <a:rPr lang="pt-BR" b="1" i="1" dirty="0"/>
              <a:t>Aprendizado de Máquina</a:t>
            </a:r>
            <a:r>
              <a:rPr lang="pt-BR" dirty="0"/>
              <a:t>. </a:t>
            </a:r>
            <a:endParaRPr lang="pt-BR" dirty="0" smtClean="0"/>
          </a:p>
          <a:p>
            <a:r>
              <a:rPr lang="pt-BR" b="1" dirty="0" smtClean="0"/>
              <a:t>Por </a:t>
            </a:r>
            <a:r>
              <a:rPr lang="pt-BR" b="1" dirty="0"/>
              <a:t>quê?</a:t>
            </a:r>
          </a:p>
          <a:p>
            <a:pPr lvl="1">
              <a:buFont typeface="Wingdings" panose="05000000000000000000" pitchFamily="2" charset="2"/>
              <a:buChar char="§"/>
            </a:pPr>
            <a:r>
              <a:rPr lang="pt-BR" b="1" i="1" dirty="0" smtClean="0"/>
              <a:t>Caixa de ferramentas</a:t>
            </a:r>
            <a:r>
              <a:rPr lang="pt-BR" dirty="0" smtClean="0"/>
              <a:t>: ML </a:t>
            </a:r>
            <a:r>
              <a:rPr lang="pt-BR" dirty="0"/>
              <a:t>oferece ferramentas importantes para a </a:t>
            </a:r>
            <a:r>
              <a:rPr lang="pt-BR" dirty="0" smtClean="0"/>
              <a:t>solução e análise </a:t>
            </a:r>
            <a:r>
              <a:rPr lang="pt-BR" dirty="0"/>
              <a:t>eficiente de vários </a:t>
            </a:r>
            <a:r>
              <a:rPr lang="pt-BR" dirty="0" smtClean="0"/>
              <a:t>problemas em várias áreas.</a:t>
            </a:r>
            <a:endParaRPr lang="pt-BR" dirty="0"/>
          </a:p>
          <a:p>
            <a:pPr lvl="1">
              <a:buFont typeface="Wingdings" panose="05000000000000000000" pitchFamily="2" charset="2"/>
              <a:buChar char="§"/>
            </a:pPr>
            <a:r>
              <a:rPr lang="pt-BR" b="1" i="1" dirty="0" smtClean="0"/>
              <a:t>Redução </a:t>
            </a:r>
            <a:r>
              <a:rPr lang="pt-BR" b="1" i="1" dirty="0"/>
              <a:t>de </a:t>
            </a:r>
            <a:r>
              <a:rPr lang="pt-BR" b="1" i="1" dirty="0" smtClean="0"/>
              <a:t>complexidade e custo</a:t>
            </a:r>
            <a:r>
              <a:rPr lang="pt-BR" dirty="0"/>
              <a:t>: vários algoritmos </a:t>
            </a:r>
            <a:r>
              <a:rPr lang="pt-BR" dirty="0" smtClean="0"/>
              <a:t>em várias áreas que apresentam </a:t>
            </a:r>
            <a:r>
              <a:rPr lang="pt-BR" dirty="0"/>
              <a:t>desempenho ótimo não são utilizados na prática pois possuem complexidade computacional e/ou custo proibitivos.</a:t>
            </a:r>
          </a:p>
          <a:p>
            <a:pPr lvl="1">
              <a:buFont typeface="Wingdings" panose="05000000000000000000" pitchFamily="2" charset="2"/>
              <a:buChar char="§"/>
            </a:pPr>
            <a:r>
              <a:rPr lang="pt-BR" b="1" i="1" dirty="0"/>
              <a:t>Oportunidades</a:t>
            </a:r>
            <a:r>
              <a:rPr lang="pt-BR" dirty="0"/>
              <a:t>: </a:t>
            </a:r>
            <a:r>
              <a:rPr lang="pt-BR" dirty="0" smtClean="0"/>
              <a:t>existem muitos empregos na área de análise de dados e pesquisas </a:t>
            </a:r>
            <a:r>
              <a:rPr lang="pt-BR" dirty="0"/>
              <a:t>sobre a aplicação de </a:t>
            </a:r>
            <a:r>
              <a:rPr lang="pt-BR" dirty="0" smtClean="0"/>
              <a:t>ML.</a:t>
            </a:r>
            <a:endParaRPr lang="pt-BR" dirty="0"/>
          </a:p>
        </p:txBody>
      </p:sp>
      <p:pic>
        <p:nvPicPr>
          <p:cNvPr id="6" name="Picture 2" descr="AI Enabled Systems">
            <a:extLst>
              <a:ext uri="{FF2B5EF4-FFF2-40B4-BE49-F238E27FC236}">
                <a16:creationId xmlns:a16="http://schemas.microsoft.com/office/drawing/2014/main" xmlns="" id="{092A9583-5601-45C8-BA1B-716E4A8EF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60" y="157212"/>
            <a:ext cx="5698662" cy="1201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rendizado de máquina">
            <a:extLst>
              <a:ext uri="{FF2B5EF4-FFF2-40B4-BE49-F238E27FC236}">
                <a16:creationId xmlns:a16="http://schemas.microsoft.com/office/drawing/2014/main" xmlns="" id="{4530CE78-625F-49E3-B829-A2E7FD1CE2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95" t="15041" r="27482" b="9164"/>
          <a:stretch/>
        </p:blipFill>
        <p:spPr bwMode="auto">
          <a:xfrm>
            <a:off x="4386854" y="157212"/>
            <a:ext cx="1463487" cy="1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311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a16="http://schemas.microsoft.com/office/drawing/2014/main" xmlns="" id="{1DC35696-D7B6-4CDE-8C2A-EEC8E7C03603}"/>
              </a:ext>
            </a:extLst>
          </p:cNvPr>
          <p:cNvSpPr>
            <a:spLocks noGrp="1"/>
          </p:cNvSpPr>
          <p:nvPr>
            <p:ph idx="1"/>
          </p:nvPr>
        </p:nvSpPr>
        <p:spPr>
          <a:xfrm>
            <a:off x="838200" y="1825625"/>
            <a:ext cx="10953466" cy="4895216"/>
          </a:xfrm>
        </p:spPr>
        <p:txBody>
          <a:bodyPr>
            <a:normAutofit lnSpcReduction="10000"/>
          </a:bodyPr>
          <a:lstStyle/>
          <a:p>
            <a:r>
              <a:rPr lang="pt-BR" dirty="0" smtClean="0"/>
              <a:t>É uma sub-área </a:t>
            </a:r>
            <a:r>
              <a:rPr lang="pt-BR" dirty="0"/>
              <a:t>ou objetivo da inteligência artificial.</a:t>
            </a:r>
          </a:p>
          <a:p>
            <a:r>
              <a:rPr lang="pt-BR" dirty="0" smtClean="0"/>
              <a:t>O termo foi cunhado </a:t>
            </a:r>
            <a:r>
              <a:rPr lang="pt-BR" dirty="0"/>
              <a:t>em 1959, por Arthur </a:t>
            </a:r>
            <a:r>
              <a:rPr lang="pt-BR" dirty="0" smtClean="0"/>
              <a:t>Samuel, que o definiu como o</a:t>
            </a:r>
            <a:r>
              <a:rPr lang="pt-BR" dirty="0"/>
              <a:t> “</a:t>
            </a:r>
            <a:r>
              <a:rPr lang="pt-BR" i="1" dirty="0"/>
              <a:t>campo de estudo que dá aos computadores a habilidade de aprender sem serem explicitamente programados</a:t>
            </a:r>
            <a:r>
              <a:rPr lang="pt-BR" dirty="0"/>
              <a:t>”.</a:t>
            </a:r>
          </a:p>
          <a:p>
            <a:r>
              <a:rPr lang="pt-BR" dirty="0" smtClean="0"/>
              <a:t>Uma outra definição </a:t>
            </a:r>
            <a:r>
              <a:rPr lang="pt-BR" dirty="0"/>
              <a:t>interessante feita por Jojo John Moolayil </a:t>
            </a:r>
            <a:r>
              <a:rPr lang="pt-BR" dirty="0" smtClean="0"/>
              <a:t>é “</a:t>
            </a:r>
            <a:r>
              <a:rPr lang="pt-BR" i="1" dirty="0" smtClean="0"/>
              <a:t>Aprendizado </a:t>
            </a:r>
            <a:r>
              <a:rPr lang="pt-BR" i="1" dirty="0"/>
              <a:t>de máquina é o processo de </a:t>
            </a:r>
            <a:r>
              <a:rPr lang="pt-BR" b="1" i="1" dirty="0"/>
              <a:t>induzir</a:t>
            </a:r>
            <a:r>
              <a:rPr lang="pt-BR" i="1" dirty="0"/>
              <a:t> inteligência em uma máquina sem que ela seja explicitamente </a:t>
            </a:r>
            <a:r>
              <a:rPr lang="pt-BR" i="1" dirty="0" smtClean="0"/>
              <a:t>programada</a:t>
            </a:r>
            <a:r>
              <a:rPr lang="pt-BR" dirty="0" smtClean="0"/>
              <a:t>”.</a:t>
            </a:r>
            <a:endParaRPr lang="pt-BR" b="1" i="1" dirty="0"/>
          </a:p>
          <a:p>
            <a:pPr lvl="1">
              <a:buFont typeface="Wingdings" panose="05000000000000000000" pitchFamily="2" charset="2"/>
              <a:buChar char="§"/>
            </a:pPr>
            <a:r>
              <a:rPr lang="pt-BR" b="1" dirty="0"/>
              <a:t>Indução</a:t>
            </a:r>
            <a:r>
              <a:rPr lang="pt-BR" dirty="0"/>
              <a:t>: aprender um </a:t>
            </a:r>
            <a:r>
              <a:rPr lang="pt-BR" dirty="0" smtClean="0"/>
              <a:t>modelo ou padrão </a:t>
            </a:r>
            <a:r>
              <a:rPr lang="pt-BR" dirty="0"/>
              <a:t>geral a partir de </a:t>
            </a:r>
            <a:r>
              <a:rPr lang="pt-BR" dirty="0" smtClean="0"/>
              <a:t>exemplos.</a:t>
            </a:r>
            <a:endParaRPr lang="pt-BR" dirty="0"/>
          </a:p>
          <a:p>
            <a:r>
              <a:rPr lang="pt-BR" dirty="0"/>
              <a:t>Algoritmos de ML são </a:t>
            </a:r>
            <a:r>
              <a:rPr lang="pt-BR" b="1" i="1" dirty="0"/>
              <a:t>orientados a dados</a:t>
            </a:r>
            <a:r>
              <a:rPr lang="pt-BR" dirty="0"/>
              <a:t>, ou seja, eles aprendem automaticamente um </a:t>
            </a:r>
            <a:r>
              <a:rPr lang="pt-BR" dirty="0" smtClean="0"/>
              <a:t>modelo/padrão geral (i.e., generalizar) a </a:t>
            </a:r>
            <a:r>
              <a:rPr lang="pt-BR" dirty="0"/>
              <a:t>partir de grandes volumes de </a:t>
            </a:r>
            <a:r>
              <a:rPr lang="pt-BR" dirty="0" smtClean="0"/>
              <a:t>dados (i.e., exemplos).</a:t>
            </a:r>
            <a:endParaRPr lang="pt-BR" dirty="0"/>
          </a:p>
          <a:p>
            <a:r>
              <a:rPr lang="pt-BR" b="1" dirty="0"/>
              <a:t>Exemplo</a:t>
            </a:r>
            <a:r>
              <a:rPr lang="pt-BR" dirty="0"/>
              <a:t>: filtro de </a:t>
            </a:r>
            <a:r>
              <a:rPr lang="pt-BR" dirty="0" smtClean="0"/>
              <a:t>spam do Gmail.</a:t>
            </a:r>
            <a:endParaRPr lang="pt-BR" dirty="0"/>
          </a:p>
        </p:txBody>
      </p:sp>
      <p:pic>
        <p:nvPicPr>
          <p:cNvPr id="5122" name="Picture 2" descr="https://www.oulu.fi/sites/default/files/11/machines%20_decide.jpg">
            <a:extLst>
              <a:ext uri="{FF2B5EF4-FFF2-40B4-BE49-F238E27FC236}">
                <a16:creationId xmlns:a16="http://schemas.microsoft.com/office/drawing/2014/main" xmlns=""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376" y="119465"/>
            <a:ext cx="2088319" cy="1393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vas3k.ru/full/80c.jpg">
            <a:extLst>
              <a:ext uri="{FF2B5EF4-FFF2-40B4-BE49-F238E27FC236}">
                <a16:creationId xmlns:a16="http://schemas.microsoft.com/office/drawing/2014/main" xmlns="" id="{034238ED-6058-4E7C-B5D5-B2771BDD3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1151" y="365125"/>
            <a:ext cx="3263553" cy="166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8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84E2DCF-FDA9-4ABD-8E85-844A20C70ACB}"/>
              </a:ext>
            </a:extLst>
          </p:cNvPr>
          <p:cNvSpPr>
            <a:spLocks noGrp="1"/>
          </p:cNvSpPr>
          <p:nvPr>
            <p:ph type="title"/>
          </p:nvPr>
        </p:nvSpPr>
        <p:spPr>
          <a:xfrm>
            <a:off x="838200" y="232554"/>
            <a:ext cx="10515600" cy="806337"/>
          </a:xfrm>
        </p:spPr>
        <p:txBody>
          <a:bodyPr/>
          <a:lstStyle/>
          <a:p>
            <a:r>
              <a:rPr lang="pt-BR" dirty="0"/>
              <a:t>Por </a:t>
            </a:r>
            <a:r>
              <a:rPr lang="pt-BR" dirty="0" smtClean="0"/>
              <a:t>que </a:t>
            </a:r>
            <a:r>
              <a:rPr lang="pt-BR" dirty="0"/>
              <a:t>ML se tornou tão importante?</a:t>
            </a:r>
          </a:p>
        </p:txBody>
      </p:sp>
      <p:sp>
        <p:nvSpPr>
          <p:cNvPr id="3" name="Espaço Reservado para Conteúdo 2">
            <a:extLst>
              <a:ext uri="{FF2B5EF4-FFF2-40B4-BE49-F238E27FC236}">
                <a16:creationId xmlns:a16="http://schemas.microsoft.com/office/drawing/2014/main" xmlns="" id="{D1E156CA-EDE6-4AAA-95E9-0EE6CEBF17AD}"/>
              </a:ext>
            </a:extLst>
          </p:cNvPr>
          <p:cNvSpPr>
            <a:spLocks noGrp="1"/>
          </p:cNvSpPr>
          <p:nvPr>
            <p:ph idx="1"/>
          </p:nvPr>
        </p:nvSpPr>
        <p:spPr>
          <a:xfrm>
            <a:off x="838200" y="1364776"/>
            <a:ext cx="11147474" cy="4372882"/>
          </a:xfrm>
        </p:spPr>
        <p:txBody>
          <a:bodyPr>
            <a:normAutofit fontScale="85000" lnSpcReduction="20000"/>
          </a:bodyPr>
          <a:lstStyle/>
          <a:p>
            <a:pPr marL="0" indent="0">
              <a:buNone/>
            </a:pPr>
            <a:r>
              <a:rPr lang="pt-BR" dirty="0" smtClean="0"/>
              <a:t>Alguns dos principais motivos são:</a:t>
            </a:r>
          </a:p>
          <a:p>
            <a:r>
              <a:rPr lang="pt-BR" dirty="0" smtClean="0"/>
              <a:t>Vivemos </a:t>
            </a:r>
            <a:r>
              <a:rPr lang="pt-BR" dirty="0"/>
              <a:t>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quanto </a:t>
            </a:r>
            <a:r>
              <a:rPr lang="pt-BR" dirty="0"/>
              <a:t>mais dados melhor será o aprendizado.</a:t>
            </a:r>
          </a:p>
          <a:p>
            <a:r>
              <a:rPr lang="pt-BR" dirty="0" smtClean="0"/>
              <a:t>Hoje em dia, dados são preciosíssimos e a extração de novas informações (úteis) vale ouro.</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a:t>
            </a:r>
            <a:r>
              <a:rPr lang="pt-BR" dirty="0"/>
              <a:t>estratégias/técnicas de treinamento (i.e., aprendizagem).</a:t>
            </a:r>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a16="http://schemas.microsoft.com/office/drawing/2014/main" xmlns=""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88" y="573765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a16="http://schemas.microsoft.com/office/drawing/2014/main" xmlns=""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14" y="6284071"/>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630" y="5496678"/>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a16="http://schemas.microsoft.com/office/drawing/2014/main" xmlns=""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98" y="5872695"/>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a16="http://schemas.microsoft.com/office/drawing/2014/main" xmlns=""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8670" y="5496678"/>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a16="http://schemas.microsoft.com/office/drawing/2014/main" xmlns=""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1452" y="5599519"/>
            <a:ext cx="1931812" cy="120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33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a16="http://schemas.microsoft.com/office/drawing/2014/main" xmlns="" id="{5BA8D271-087B-414B-ABC6-D7C5E7367E33}"/>
              </a:ext>
            </a:extLst>
          </p:cNvPr>
          <p:cNvSpPr>
            <a:spLocks noGrp="1"/>
          </p:cNvSpPr>
          <p:nvPr>
            <p:ph idx="1"/>
          </p:nvPr>
        </p:nvSpPr>
        <p:spPr>
          <a:xfrm>
            <a:off x="838200" y="1825624"/>
            <a:ext cx="6367819" cy="4819875"/>
          </a:xfrm>
        </p:spPr>
        <p:txBody>
          <a:bodyPr/>
          <a:lstStyle/>
          <a:p>
            <a:pPr marL="0" indent="0" fontAlgn="base">
              <a:buNone/>
            </a:pPr>
            <a:r>
              <a:rPr lang="pt-BR" dirty="0" smtClean="0"/>
              <a:t>Os algoritmos de aprendizado de máquina podem ser agrupados nas seguintes categorias: </a:t>
            </a:r>
          </a:p>
          <a:p>
            <a:pPr lvl="1" fontAlgn="base"/>
            <a:r>
              <a:rPr lang="pt-BR" sz="2800" dirty="0" smtClean="0"/>
              <a:t>Supervisionado</a:t>
            </a:r>
            <a:endParaRPr lang="pt-BR" sz="2800" dirty="0"/>
          </a:p>
          <a:p>
            <a:pPr lvl="1"/>
            <a:r>
              <a:rPr lang="pt-BR" sz="2800" dirty="0" smtClean="0"/>
              <a:t>Não-Supervisionado</a:t>
            </a:r>
            <a:endParaRPr lang="pt-BR" sz="2800" dirty="0"/>
          </a:p>
          <a:p>
            <a:pPr lvl="1"/>
            <a:r>
              <a:rPr lang="pt-BR" sz="2800" dirty="0" smtClean="0"/>
              <a:t>Semi-Supervisionado</a:t>
            </a:r>
            <a:endParaRPr lang="pt-BR" sz="2800" dirty="0"/>
          </a:p>
          <a:p>
            <a:pPr lvl="1"/>
            <a:r>
              <a:rPr lang="pt-BR" sz="2800" dirty="0" smtClean="0"/>
              <a:t>Por </a:t>
            </a:r>
            <a:r>
              <a:rPr lang="pt-BR" sz="2800" dirty="0"/>
              <a:t>R</a:t>
            </a:r>
            <a:r>
              <a:rPr lang="pt-BR" sz="2800" dirty="0" smtClean="0"/>
              <a:t>eforço</a:t>
            </a:r>
          </a:p>
          <a:p>
            <a:pPr lvl="1"/>
            <a:r>
              <a:rPr lang="pt-BR" sz="2800" dirty="0"/>
              <a:t>Metaheurístico</a:t>
            </a:r>
            <a:endParaRPr lang="pt-BR" sz="2800" dirty="0"/>
          </a:p>
        </p:txBody>
      </p:sp>
      <p:pic>
        <p:nvPicPr>
          <p:cNvPr id="3074" name="Picture 2" descr="Image result for machine learning">
            <a:extLst>
              <a:ext uri="{FF2B5EF4-FFF2-40B4-BE49-F238E27FC236}">
                <a16:creationId xmlns:a16="http://schemas.microsoft.com/office/drawing/2014/main" xmlns=""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697" y="1375247"/>
            <a:ext cx="4695834" cy="535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disciplina</a:t>
            </a:r>
            <a:endParaRPr lang="pt-BR" dirty="0"/>
          </a:p>
        </p:txBody>
      </p:sp>
      <p:sp>
        <p:nvSpPr>
          <p:cNvPr id="3" name="Content Placeholder 2"/>
          <p:cNvSpPr>
            <a:spLocks noGrp="1"/>
          </p:cNvSpPr>
          <p:nvPr>
            <p:ph idx="1"/>
          </p:nvPr>
        </p:nvSpPr>
        <p:spPr/>
        <p:txBody>
          <a:bodyPr>
            <a:normAutofit lnSpcReduction="10000"/>
          </a:bodyPr>
          <a:lstStyle/>
          <a:p>
            <a:r>
              <a:rPr lang="pt-BR" dirty="0" smtClean="0"/>
              <a:t>Introdução ao aprendizado de máquina.</a:t>
            </a:r>
          </a:p>
          <a:p>
            <a:r>
              <a:rPr lang="pt-BR" dirty="0" smtClean="0"/>
              <a:t>Como o próprio nome diz, é um curso introdutório onde veremos os conceitos básicos de funcionamento de vários </a:t>
            </a:r>
            <a:r>
              <a:rPr lang="pt-BR" b="1" i="1" dirty="0" smtClean="0"/>
              <a:t>algoritmos de aprendizado de máquina</a:t>
            </a:r>
            <a:r>
              <a:rPr lang="pt-BR" dirty="0" smtClean="0"/>
              <a:t> ou </a:t>
            </a:r>
            <a:r>
              <a:rPr lang="pt-BR" dirty="0"/>
              <a:t>do </a:t>
            </a:r>
            <a:r>
              <a:rPr lang="pt-BR" dirty="0" smtClean="0"/>
              <a:t>Inglês</a:t>
            </a:r>
            <a:r>
              <a:rPr lang="pt-BR" dirty="0"/>
              <a:t>, </a:t>
            </a:r>
            <a:r>
              <a:rPr lang="pt-BR" b="1" i="1" dirty="0"/>
              <a:t>machine learning</a:t>
            </a:r>
            <a:r>
              <a:rPr lang="pt-BR" dirty="0"/>
              <a:t> </a:t>
            </a:r>
            <a:r>
              <a:rPr lang="pt-BR" dirty="0" smtClean="0"/>
              <a:t>(ML).</a:t>
            </a:r>
          </a:p>
          <a:p>
            <a:r>
              <a:rPr lang="pt-BR" dirty="0" smtClean="0"/>
              <a:t>O curso será o mais prático possível, com vários exercícios envolvendo o uso dos algoritmos discutidos.</a:t>
            </a:r>
          </a:p>
          <a:p>
            <a:r>
              <a:rPr lang="pt-BR" dirty="0" smtClean="0"/>
              <a:t>O curso será dividido em duas partes: T319 e T320.</a:t>
            </a:r>
          </a:p>
          <a:p>
            <a:r>
              <a:rPr lang="pt-BR" dirty="0" smtClean="0"/>
              <a:t>Não nós aprofundaremos nos conceitos matemáticos envolvidos.</a:t>
            </a:r>
          </a:p>
          <a:p>
            <a:r>
              <a:rPr lang="pt-BR" dirty="0" smtClean="0"/>
              <a:t>Porém, precisamos conhecer Python e alguns conceitos de álgebra linear e estatística.</a:t>
            </a:r>
          </a:p>
          <a:p>
            <a:endParaRPr lang="pt-BR" dirty="0" smtClean="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F3CD54D-41DC-4133-94C4-3D55FAE4E35C}"/>
              </a:ext>
            </a:extLst>
          </p:cNvPr>
          <p:cNvSpPr>
            <a:spLocks noGrp="1"/>
          </p:cNvSpPr>
          <p:nvPr>
            <p:ph type="title"/>
          </p:nvPr>
        </p:nvSpPr>
        <p:spPr>
          <a:xfrm>
            <a:off x="838200" y="24169"/>
            <a:ext cx="10515600" cy="1325563"/>
          </a:xfrm>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979D29AC-E01B-406F-AC75-55866B75A7CC}"/>
                  </a:ext>
                </a:extLst>
              </p:cNvPr>
              <p:cNvSpPr>
                <a:spLocks noGrp="1"/>
              </p:cNvSpPr>
              <p:nvPr>
                <p:ph idx="1"/>
              </p:nvPr>
            </p:nvSpPr>
            <p:spPr>
              <a:xfrm>
                <a:off x="542441" y="1286358"/>
                <a:ext cx="11442730" cy="3763943"/>
              </a:xfrm>
            </p:spPr>
            <p:txBody>
              <a:bodyPr>
                <a:normAutofit fontScale="92500" lnSpcReduction="10000"/>
              </a:bodyPr>
              <a:lstStyle/>
              <a:p>
                <a:r>
                  <a:rPr lang="pt-BR" dirty="0" smtClean="0"/>
                  <a:t>Neste tipo de aprendizado, os dados ou exemplos </a:t>
                </a:r>
                <a:r>
                  <a:rPr lang="pt-BR" dirty="0"/>
                  <a:t>de </a:t>
                </a:r>
                <a:r>
                  <a:rPr lang="pt-BR" dirty="0" smtClean="0"/>
                  <a:t>treinamento incluem os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smtClean="0"/>
                  <a:t>, que são a entrada do </a:t>
                </a:r>
                <a:r>
                  <a:rPr lang="pt-BR" dirty="0"/>
                  <a:t>algoritmo de ML </a:t>
                </a:r>
                <a:r>
                  <a:rPr lang="pt-BR" dirty="0" smtClean="0"/>
                  <a:t>e as </a:t>
                </a:r>
                <a:r>
                  <a:rPr lang="pt-BR" b="1" i="1" dirty="0"/>
                  <a:t>soluções </a:t>
                </a:r>
                <a:r>
                  <a:rPr lang="pt-BR" b="1" i="1" dirty="0" smtClean="0"/>
                  <a:t>desejadas</a:t>
                </a:r>
                <a:r>
                  <a:rPr lang="pt-BR" dirty="0" smtClean="0"/>
                  <a:t>, </a:t>
                </a:r>
                <a14:m>
                  <m:oMath xmlns:m="http://schemas.openxmlformats.org/officeDocument/2006/math">
                    <m:r>
                      <a:rPr lang="pt-BR" b="0" i="1" smtClean="0">
                        <a:latin typeface="Cambria Math" panose="02040503050406030204" pitchFamily="18" charset="0"/>
                      </a:rPr>
                      <m:t>𝑦</m:t>
                    </m:r>
                  </m:oMath>
                </a14:m>
                <a:r>
                  <a:rPr lang="pt-BR" dirty="0" smtClean="0"/>
                  <a:t>, (i.e., as respostas corretas), </a:t>
                </a:r>
                <a:r>
                  <a:rPr lang="pt-BR" dirty="0"/>
                  <a:t>chamadas de </a:t>
                </a:r>
                <a:r>
                  <a:rPr lang="pt-BR" b="1" i="1" dirty="0"/>
                  <a:t>rótulos</a:t>
                </a:r>
                <a:r>
                  <a:rPr lang="pt-BR" dirty="0"/>
                  <a:t> </a:t>
                </a:r>
                <a:r>
                  <a:rPr lang="pt-BR" dirty="0" smtClean="0"/>
                  <a:t>(ou </a:t>
                </a:r>
                <a:r>
                  <a:rPr lang="pt-BR" i="1" dirty="0" smtClean="0"/>
                  <a:t>labels</a:t>
                </a:r>
                <a:r>
                  <a:rPr lang="pt-BR" dirty="0" smtClean="0"/>
                  <a:t>, do Inglês).</a:t>
                </a:r>
                <a:endParaRPr lang="pt-BR" dirty="0"/>
              </a:p>
              <a:p>
                <a:r>
                  <a:rPr lang="pt-BR" b="1" dirty="0" smtClean="0"/>
                  <a:t>Tarefa</a:t>
                </a:r>
                <a:r>
                  <a:rPr lang="pt-BR" dirty="0" smtClean="0"/>
                  <a:t>: </a:t>
                </a:r>
                <a:r>
                  <a:rPr lang="pt-BR" dirty="0"/>
                  <a:t>o</a:t>
                </a:r>
                <a:r>
                  <a:rPr lang="pt-BR" dirty="0" smtClean="0"/>
                  <a:t>s modelos supervisionados de ML devem </a:t>
                </a:r>
                <a:r>
                  <a:rPr lang="pt-BR" b="1" i="1" dirty="0" smtClean="0"/>
                  <a:t>aprender</a:t>
                </a:r>
                <a:r>
                  <a:rPr lang="pt-BR" dirty="0" smtClean="0"/>
                  <a:t> </a:t>
                </a:r>
                <a:r>
                  <a:rPr lang="pt-BR" dirty="0"/>
                  <a:t>uma função que mapeie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a:t>
                </a:r>
                <a:r>
                  <a:rPr lang="pt-BR" dirty="0" smtClean="0"/>
                  <a:t>saídas </a:t>
                </a:r>
                <a14:m>
                  <m:oMath xmlns:m="http://schemas.openxmlformats.org/officeDocument/2006/math">
                    <m:r>
                      <a:rPr lang="pt-BR" i="1">
                        <a:latin typeface="Cambria Math" panose="02040503050406030204" pitchFamily="18" charset="0"/>
                      </a:rPr>
                      <m:t>𝑦</m:t>
                    </m:r>
                  </m:oMath>
                </a14:m>
                <a:r>
                  <a:rPr lang="pt-BR" dirty="0" smtClean="0"/>
                  <a:t>, ou seja,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a:t>
                </a:r>
              </a:p>
              <a:p>
                <a:r>
                  <a:rPr lang="pt-BR" dirty="0" smtClean="0"/>
                  <a:t>Esse tipo de aprendizado pode </a:t>
                </a:r>
                <a:r>
                  <a:rPr lang="pt-BR" dirty="0"/>
                  <a:t>ser dividido em problemas de: </a:t>
                </a:r>
                <a:r>
                  <a:rPr lang="pt-BR" b="1" i="1" dirty="0"/>
                  <a:t>Regressão</a:t>
                </a:r>
                <a:r>
                  <a:rPr lang="pt-BR" dirty="0"/>
                  <a:t> e </a:t>
                </a:r>
                <a:r>
                  <a:rPr lang="pt-BR" b="1" i="1" dirty="0"/>
                  <a:t>Classificação</a:t>
                </a:r>
                <a:r>
                  <a:rPr lang="pt-BR" dirty="0"/>
                  <a:t>. </a:t>
                </a:r>
              </a:p>
              <a:p>
                <a:pPr lvl="1"/>
                <a:r>
                  <a:rPr lang="pt-BR" b="1" dirty="0" smtClean="0"/>
                  <a:t>Classificação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a:t>
                </a:r>
                <a:r>
                  <a:rPr lang="pt-BR" dirty="0" smtClean="0"/>
                  <a:t>conjunto finito de classes.</a:t>
                </a:r>
                <a:endParaRPr lang="pt-BR" dirty="0"/>
              </a:p>
              <a:p>
                <a:pPr lvl="1"/>
                <a:r>
                  <a:rPr lang="pt-BR" b="1" dirty="0" smtClean="0"/>
                  <a:t>Regressão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a:t>
                </a:r>
                <a:r>
                  <a:rPr lang="pt-BR" dirty="0" smtClean="0"/>
                  <a:t>reais.</a:t>
                </a:r>
                <a:endParaRPr lang="pt-BR" dirty="0"/>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979D29AC-E01B-406F-AC75-55866B75A7CC}"/>
                  </a:ext>
                </a:extLst>
              </p:cNvPr>
              <p:cNvSpPr>
                <a:spLocks noGrp="1" noRot="1" noChangeAspect="1" noMove="1" noResize="1" noEditPoints="1" noAdjustHandles="1" noChangeArrowheads="1" noChangeShapeType="1" noTextEdit="1"/>
              </p:cNvSpPr>
              <p:nvPr>
                <p:ph idx="1"/>
              </p:nvPr>
            </p:nvSpPr>
            <p:spPr>
              <a:xfrm>
                <a:off x="542441" y="1286358"/>
                <a:ext cx="11442730" cy="3763943"/>
              </a:xfrm>
              <a:blipFill rotWithShape="0">
                <a:blip r:embed="rId3"/>
                <a:stretch>
                  <a:fillRect l="-852" t="-3241"/>
                </a:stretch>
              </a:blipFill>
            </p:spPr>
            <p:txBody>
              <a:bodyPr/>
              <a:lstStyle/>
              <a:p>
                <a:r>
                  <a:rPr lang="pt-BR">
                    <a:noFill/>
                  </a:rPr>
                  <a:t> </a:t>
                </a:r>
              </a:p>
            </p:txBody>
          </p:sp>
        </mc:Fallback>
      </mc:AlternateContent>
      <p:pic>
        <p:nvPicPr>
          <p:cNvPr id="1028" name="Picture 4" descr="Image result for supervised learning">
            <a:extLst>
              <a:ext uri="{FF2B5EF4-FFF2-40B4-BE49-F238E27FC236}">
                <a16:creationId xmlns:a16="http://schemas.microsoft.com/office/drawing/2014/main" xmlns="" id="{2520F4EA-1E3E-4F3B-97C0-DF47861D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1910" y="4835572"/>
            <a:ext cx="5103261" cy="163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552/1*jxtW98_gbItw728vFB-0HA.png">
            <a:extLst>
              <a:ext uri="{FF2B5EF4-FFF2-40B4-BE49-F238E27FC236}">
                <a16:creationId xmlns:a16="http://schemas.microsoft.com/office/drawing/2014/main" xmlns="" id="{9E902420-A711-4761-85CD-304C79D0C4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49" t="2184" r="18486" b="3044"/>
          <a:stretch/>
        </p:blipFill>
        <p:spPr bwMode="auto">
          <a:xfrm>
            <a:off x="1214650" y="4796633"/>
            <a:ext cx="2897569" cy="2038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assification supervised learning">
            <a:extLst>
              <a:ext uri="{FF2B5EF4-FFF2-40B4-BE49-F238E27FC236}">
                <a16:creationId xmlns:a16="http://schemas.microsoft.com/office/drawing/2014/main" xmlns="" id="{E760E9A0-55F1-4D37-8AA3-36758861E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4565" y="4835572"/>
            <a:ext cx="1905000"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594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a:xfrm>
            <a:off x="838199" y="365125"/>
            <a:ext cx="12286957" cy="1325563"/>
          </a:xfrm>
        </p:spPr>
        <p:txBody>
          <a:bodyPr/>
          <a:lstStyle/>
          <a:p>
            <a:r>
              <a:rPr lang="pt-BR" dirty="0"/>
              <a:t>Principais Algoritmos para Aprendizado 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79480" cy="3255661"/>
          </a:xfrm>
        </p:spPr>
        <p:txBody>
          <a:bodyPr>
            <a:normAutofit fontScale="92500" lnSpcReduction="10000"/>
          </a:bodyPr>
          <a:lstStyle/>
          <a:p>
            <a:r>
              <a:rPr lang="pt-BR" dirty="0" smtClean="0"/>
              <a:t>Regressão </a:t>
            </a:r>
            <a:r>
              <a:rPr lang="pt-BR" dirty="0"/>
              <a:t>l</a:t>
            </a:r>
            <a:r>
              <a:rPr lang="pt-BR" dirty="0" smtClean="0"/>
              <a:t>inear.</a:t>
            </a:r>
          </a:p>
          <a:p>
            <a:r>
              <a:rPr lang="pt-BR" dirty="0" smtClean="0"/>
              <a:t>Regressão logística.</a:t>
            </a:r>
          </a:p>
          <a:p>
            <a:r>
              <a:rPr lang="pt-BR" dirty="0" smtClean="0"/>
              <a:t>k </a:t>
            </a:r>
            <a:r>
              <a:rPr lang="pt-BR" dirty="0"/>
              <a:t>vizinhos mais </a:t>
            </a:r>
            <a:r>
              <a:rPr lang="pt-BR" dirty="0" smtClean="0"/>
              <a:t>próximos (</a:t>
            </a:r>
            <a:r>
              <a:rPr lang="pt-BR" i="1" dirty="0" smtClean="0"/>
              <a:t>k-nearest </a:t>
            </a:r>
            <a:r>
              <a:rPr lang="pt-BR" i="1" dirty="0"/>
              <a:t>neighbors</a:t>
            </a:r>
            <a:r>
              <a:rPr lang="pt-BR" dirty="0"/>
              <a:t> </a:t>
            </a:r>
            <a:r>
              <a:rPr lang="pt-BR" dirty="0" smtClean="0"/>
              <a:t>- k-NN</a:t>
            </a:r>
            <a:r>
              <a:rPr lang="pt-BR" dirty="0"/>
              <a:t>)</a:t>
            </a:r>
            <a:r>
              <a:rPr lang="pt-BR" dirty="0" smtClean="0"/>
              <a:t>.</a:t>
            </a:r>
            <a:endParaRPr lang="pt-BR" dirty="0"/>
          </a:p>
          <a:p>
            <a:r>
              <a:rPr lang="pt-BR" dirty="0" smtClean="0"/>
              <a:t>Arvores </a:t>
            </a:r>
            <a:r>
              <a:rPr lang="pt-BR" dirty="0"/>
              <a:t>de </a:t>
            </a:r>
            <a:r>
              <a:rPr lang="pt-BR" dirty="0" smtClean="0"/>
              <a:t>Decisão (</a:t>
            </a:r>
            <a:r>
              <a:rPr lang="pt-BR" i="1" dirty="0" smtClean="0"/>
              <a:t>Decision Trees</a:t>
            </a:r>
            <a:r>
              <a:rPr lang="pt-BR" dirty="0" smtClean="0"/>
              <a:t>).</a:t>
            </a:r>
            <a:endParaRPr lang="pt-BR" dirty="0"/>
          </a:p>
          <a:p>
            <a:r>
              <a:rPr lang="pt-BR" dirty="0"/>
              <a:t>Florestas </a:t>
            </a:r>
            <a:r>
              <a:rPr lang="pt-BR" dirty="0" smtClean="0"/>
              <a:t>Aleatórias (</a:t>
            </a:r>
            <a:r>
              <a:rPr lang="pt-BR" i="1" dirty="0" smtClean="0"/>
              <a:t>Random Forests</a:t>
            </a:r>
            <a:r>
              <a:rPr lang="pt-BR" dirty="0" smtClean="0"/>
              <a:t>).</a:t>
            </a:r>
            <a:endParaRPr lang="pt-BR" dirty="0"/>
          </a:p>
          <a:p>
            <a:r>
              <a:rPr lang="pt-BR" dirty="0"/>
              <a:t>Máquinas de Vetores de </a:t>
            </a:r>
            <a:r>
              <a:rPr lang="pt-BR" dirty="0" smtClean="0"/>
              <a:t>Suporte (</a:t>
            </a:r>
            <a:r>
              <a:rPr lang="pt-BR" i="1" dirty="0" smtClean="0"/>
              <a:t>Support </a:t>
            </a:r>
            <a:r>
              <a:rPr lang="pt-BR" i="1" dirty="0"/>
              <a:t>Vector Machines</a:t>
            </a:r>
            <a:r>
              <a:rPr lang="pt-BR" dirty="0"/>
              <a:t> -</a:t>
            </a:r>
            <a:r>
              <a:rPr lang="pt-BR" dirty="0" smtClean="0"/>
              <a:t> SVMs</a:t>
            </a:r>
            <a:r>
              <a:rPr lang="pt-BR" dirty="0"/>
              <a:t>)</a:t>
            </a:r>
            <a:r>
              <a:rPr lang="pt-BR" dirty="0" smtClean="0"/>
              <a:t>.</a:t>
            </a:r>
            <a:endParaRPr lang="pt-BR" dirty="0"/>
          </a:p>
          <a:p>
            <a:r>
              <a:rPr lang="pt-BR" dirty="0"/>
              <a:t>Redes Neurais </a:t>
            </a:r>
            <a:r>
              <a:rPr lang="pt-BR" dirty="0" smtClean="0"/>
              <a:t>Artificiais.</a:t>
            </a:r>
            <a:endParaRPr lang="pt-BR" dirty="0"/>
          </a:p>
        </p:txBody>
      </p:sp>
      <p:sp>
        <p:nvSpPr>
          <p:cNvPr id="7" name="AutoShape 2" descr="How Convolutional Neural Network Model Architectures and Applications Are  Enhancing Our Daily Lives - Great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Artificial Neural Networks for Machine Learning - Every aspect you need to  know about - DataFlair"/>
          <p:cNvPicPr>
            <a:picLocks noChangeAspect="1" noChangeArrowheads="1"/>
          </p:cNvPicPr>
          <p:nvPr/>
        </p:nvPicPr>
        <p:blipFill rotWithShape="1">
          <a:blip r:embed="rId3">
            <a:extLst>
              <a:ext uri="{28A0092B-C50C-407E-A947-70E740481C1C}">
                <a14:useLocalDpi xmlns:a14="http://schemas.microsoft.com/office/drawing/2010/main" val="0"/>
              </a:ext>
            </a:extLst>
          </a:blip>
          <a:srcRect t="10959"/>
          <a:stretch/>
        </p:blipFill>
        <p:spPr bwMode="auto">
          <a:xfrm>
            <a:off x="8398559" y="5271896"/>
            <a:ext cx="3028950" cy="13485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al Neural Network Tutorial: From Basic to Advanced -  MissingLink.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81" y="5081286"/>
            <a:ext cx="6705201" cy="15391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cision Tree vs. Random Forest - Which Algorithm Should you 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2554" y="1382200"/>
            <a:ext cx="3395345" cy="217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CB39B9C-599D-4DED-8180-FA8AD66BB117}"/>
              </a:ext>
            </a:extLst>
          </p:cNvPr>
          <p:cNvSpPr>
            <a:spLocks noGrp="1"/>
          </p:cNvSpPr>
          <p:nvPr>
            <p:ph type="title"/>
          </p:nvPr>
        </p:nvSpPr>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5E0262E2-3A0F-4805-BCCB-6745237D1574}"/>
                  </a:ext>
                </a:extLst>
              </p:cNvPr>
              <p:cNvSpPr>
                <a:spLocks noGrp="1"/>
              </p:cNvSpPr>
              <p:nvPr>
                <p:ph idx="1"/>
              </p:nvPr>
            </p:nvSpPr>
            <p:spPr>
              <a:xfrm>
                <a:off x="838200" y="1825624"/>
                <a:ext cx="11049000" cy="2916315"/>
              </a:xfrm>
            </p:spPr>
            <p:txBody>
              <a:bodyPr vert="horz" lIns="91440" tIns="45720" rIns="91440" bIns="45720" rtlCol="0" anchor="t">
                <a:normAutofit fontScale="92500" lnSpcReduction="20000"/>
              </a:bodyPr>
              <a:lstStyle/>
              <a:p>
                <a:r>
                  <a:rPr lang="pt-BR" dirty="0"/>
                  <a:t>Neste tipo de aprendizado, </a:t>
                </a:r>
                <a:r>
                  <a:rPr lang="pt-BR" dirty="0" smtClean="0"/>
                  <a:t>a</a:t>
                </a:r>
                <a:r>
                  <a:rPr lang="pt-BR" dirty="0" smtClean="0">
                    <a:cs typeface="Calibri"/>
                  </a:rPr>
                  <a:t>s </a:t>
                </a:r>
                <a:r>
                  <a:rPr lang="pt-BR" dirty="0">
                    <a:cs typeface="Calibri"/>
                  </a:rPr>
                  <a:t>máquinas </a:t>
                </a:r>
                <a:r>
                  <a:rPr lang="pt-BR" dirty="0" smtClean="0">
                    <a:cs typeface="Calibri"/>
                  </a:rPr>
                  <a:t>não são informadas sobre o que aprender. Elas só recebem os exemplos de treinamento, </a:t>
                </a:r>
                <a14:m>
                  <m:oMath xmlns:m="http://schemas.openxmlformats.org/officeDocument/2006/math">
                    <m:r>
                      <a:rPr lang="pt-BR" b="1" i="1">
                        <a:latin typeface="Cambria Math" panose="02040503050406030204" pitchFamily="18" charset="0"/>
                      </a:rPr>
                      <m:t>𝒙</m:t>
                    </m:r>
                  </m:oMath>
                </a14:m>
                <a:r>
                  <a:rPr lang="pt-BR" dirty="0" smtClean="0">
                    <a:cs typeface="Calibri"/>
                  </a:rPr>
                  <a:t>.</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(ocultos) presentes </a:t>
                </a:r>
                <a:r>
                  <a:rPr lang="pt-BR" dirty="0"/>
                  <a:t>nos dados de entrada sem a presença de rótulos.</a:t>
                </a:r>
              </a:p>
              <a:p>
                <a:r>
                  <a:rPr lang="pt-BR" b="1" dirty="0" smtClean="0"/>
                  <a:t>Tarefa</a:t>
                </a:r>
                <a:r>
                  <a:rPr lang="pt-BR" dirty="0" smtClean="0"/>
                  <a:t>: </a:t>
                </a:r>
                <a:r>
                  <a:rPr lang="pt-BR" dirty="0"/>
                  <a:t>o</a:t>
                </a:r>
                <a:r>
                  <a:rPr lang="pt-BR" dirty="0" smtClean="0"/>
                  <a:t>s modelos devem </a:t>
                </a:r>
                <a:r>
                  <a:rPr lang="pt-BR" b="1" i="1" dirty="0" smtClean="0"/>
                  <a:t>descobrir/aprender</a:t>
                </a:r>
                <a:r>
                  <a:rPr lang="pt-BR" dirty="0" smtClean="0"/>
                  <a:t> </a:t>
                </a:r>
                <a:r>
                  <a:rPr lang="pt-BR" dirty="0"/>
                  <a:t>padrões </a:t>
                </a:r>
                <a:r>
                  <a:rPr lang="pt-BR" dirty="0" smtClean="0"/>
                  <a:t>desconhecidos se baseando apenas nos exemplos de entrada.</a:t>
                </a:r>
                <a:endParaRPr lang="pt-BR" dirty="0"/>
              </a:p>
              <a:p>
                <a:r>
                  <a:rPr lang="pt-BR" dirty="0"/>
                  <a:t>Trata problemas de c</a:t>
                </a:r>
                <a:r>
                  <a:rPr lang="pt-BR" dirty="0" smtClean="0"/>
                  <a:t>lusterização</a:t>
                </a:r>
                <a:r>
                  <a:rPr lang="pt-BR" dirty="0"/>
                  <a:t>, </a:t>
                </a:r>
                <a:r>
                  <a:rPr lang="pt-BR" dirty="0" smtClean="0"/>
                  <a:t>redução/aumento </a:t>
                </a:r>
                <a:r>
                  <a:rPr lang="pt-BR" dirty="0"/>
                  <a:t>de dimensionalidade, detecção de anomalias (</a:t>
                </a:r>
                <a:r>
                  <a:rPr lang="pt-BR" i="1" dirty="0"/>
                  <a:t>outliers</a:t>
                </a:r>
                <a:r>
                  <a:rPr lang="pt-BR" dirty="0" smtClean="0"/>
                  <a:t>) e </a:t>
                </a:r>
                <a:r>
                  <a:rPr lang="pt-BR" dirty="0"/>
                  <a:t>aprendizado de regras de associação.</a:t>
                </a:r>
                <a:endParaRPr lang="pt-BR" dirty="0">
                  <a:cs typeface="Calibri"/>
                </a:endParaRPr>
              </a:p>
            </p:txBody>
          </p:sp>
        </mc:Choice>
        <mc:Fallback xmlns="">
          <p:sp>
            <p:nvSpPr>
              <p:cNvPr id="3" name="Espaço Reservado para Conteúdo 2">
                <a:extLst>
                  <a:ext uri="{FF2B5EF4-FFF2-40B4-BE49-F238E27FC236}">
                    <a16:creationId xmlns=""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838200" y="1825624"/>
                <a:ext cx="11049000" cy="2916315"/>
              </a:xfrm>
              <a:blipFill rotWithShape="0">
                <a:blip r:embed="rId3"/>
                <a:stretch>
                  <a:fillRect l="-883" t="-5219"/>
                </a:stretch>
              </a:blipFill>
            </p:spPr>
            <p:txBody>
              <a:bodyPr/>
              <a:lstStyle/>
              <a:p>
                <a:r>
                  <a:rPr lang="pt-BR">
                    <a:noFill/>
                  </a:rPr>
                  <a:t> </a:t>
                </a:r>
              </a:p>
            </p:txBody>
          </p:sp>
        </mc:Fallback>
      </mc:AlternateContent>
      <p:pic>
        <p:nvPicPr>
          <p:cNvPr id="3074" name="Picture 2" descr="https://www.ecloudvalley.com/wp-content/uploads/2019/09/Unsupervised-learning.png">
            <a:extLst>
              <a:ext uri="{FF2B5EF4-FFF2-40B4-BE49-F238E27FC236}">
                <a16:creationId xmlns:a16="http://schemas.microsoft.com/office/drawing/2014/main" xmlns=""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a16="http://schemas.microsoft.com/office/drawing/2014/main" xmlns=""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716331" y="4809958"/>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a16="http://schemas.microsoft.com/office/drawing/2014/main" xmlns=""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6806780" y="4697960"/>
            <a:ext cx="2230669" cy="19732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a16="http://schemas.microsoft.com/office/drawing/2014/main" xmlns=""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074943" y="4565020"/>
            <a:ext cx="3002226" cy="212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2193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a:t>
            </a:r>
            <a:r>
              <a:rPr lang="pt-BR" i="1" dirty="0" smtClean="0"/>
              <a:t>k-means</a:t>
            </a:r>
            <a:r>
              <a:rPr lang="pt-BR" dirty="0" smtClean="0"/>
              <a:t>).</a:t>
            </a:r>
          </a:p>
          <a:p>
            <a:pPr lvl="1"/>
            <a:r>
              <a:rPr lang="pt-BR" dirty="0" smtClean="0"/>
              <a:t>Particiona as features em </a:t>
            </a:r>
            <a:r>
              <a:rPr lang="pt-BR" b="1" i="1" dirty="0"/>
              <a:t>k</a:t>
            </a:r>
            <a:r>
              <a:rPr lang="pt-BR" dirty="0"/>
              <a:t> clusters distintos com base na distância ao centroide de um cluster</a:t>
            </a:r>
            <a:r>
              <a:rPr lang="pt-BR" dirty="0" smtClean="0"/>
              <a:t>.</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a:t>
            </a:r>
            <a:r>
              <a:rPr lang="pt-PT" i="1" dirty="0" smtClean="0"/>
              <a:t>Principal Component Analysis </a:t>
            </a:r>
            <a:r>
              <a:rPr lang="pt-PT" dirty="0" smtClean="0"/>
              <a:t>-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37889109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a:t>
            </a:r>
            <a:r>
              <a:rPr lang="pt-BR" dirty="0" smtClean="0"/>
              <a:t>Não-Supervisionado (continuação)</a:t>
            </a:r>
            <a:endParaRPr lang="pt-BR" dirty="0"/>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49000" cy="3360972"/>
          </a:xfrm>
        </p:spPr>
        <p:txBody>
          <a:bodyPr>
            <a:normAutofit lnSpcReduction="10000"/>
          </a:bodyPr>
          <a:lstStyle/>
          <a:p>
            <a:r>
              <a:rPr lang="pt-PT" dirty="0" smtClean="0"/>
              <a:t>Análise de Componentes Independentes (</a:t>
            </a:r>
            <a:r>
              <a:rPr lang="pt-PT" i="1" dirty="0" smtClean="0"/>
              <a:t>Independent Component Analysis</a:t>
            </a:r>
            <a:r>
              <a:rPr lang="pt-PT" dirty="0" smtClean="0"/>
              <a:t> - ICA)</a:t>
            </a:r>
          </a:p>
          <a:p>
            <a:pPr lvl="1"/>
            <a:r>
              <a:rPr lang="pt-PT" dirty="0" smtClean="0"/>
              <a:t>Realiza uma espécie de clusterização baseada em propriedades estatíticas dos sinais envolvidos.</a:t>
            </a:r>
          </a:p>
          <a:p>
            <a:r>
              <a:rPr lang="pt-PT" dirty="0" smtClean="0"/>
              <a:t>Mapas Auto-Organizáveis (</a:t>
            </a:r>
            <a:r>
              <a:rPr lang="pt-PT" i="1" dirty="0" smtClean="0"/>
              <a:t>Self-Organized Map</a:t>
            </a:r>
            <a:r>
              <a:rPr lang="pt-PT" dirty="0" smtClean="0"/>
              <a:t> - SOM)</a:t>
            </a:r>
          </a:p>
          <a:p>
            <a:pPr lvl="1"/>
            <a:r>
              <a:rPr lang="pt-BR" dirty="0" smtClean="0"/>
              <a:t>Tipo de rede neural usada para aprender a topologia e distribuição dos dados.</a:t>
            </a:r>
            <a:endParaRPr lang="pt-PT" dirty="0" smtClean="0"/>
          </a:p>
          <a:p>
            <a:r>
              <a:rPr lang="pt-PT" dirty="0" smtClean="0"/>
              <a:t>Modelos Ocultos de Markov (</a:t>
            </a:r>
            <a:r>
              <a:rPr lang="pt-PT" i="1" dirty="0" smtClean="0"/>
              <a:t>Hidden Markov Models</a:t>
            </a:r>
            <a:r>
              <a:rPr lang="pt-PT" dirty="0" smtClean="0"/>
              <a:t> - HMM)</a:t>
            </a:r>
          </a:p>
          <a:p>
            <a:pPr lvl="1"/>
            <a:r>
              <a:rPr lang="pt-BR" dirty="0" smtClean="0"/>
              <a:t>usa dados observados para recuperar uma sequência de estados.</a:t>
            </a:r>
          </a:p>
          <a:p>
            <a:pPr lvl="1"/>
            <a:endParaRPr lang="pt-PT" dirty="0"/>
          </a:p>
        </p:txBody>
      </p:sp>
      <p:pic>
        <p:nvPicPr>
          <p:cNvPr id="7" name="Picture 6"/>
          <p:cNvPicPr>
            <a:picLocks noChangeAspect="1"/>
          </p:cNvPicPr>
          <p:nvPr/>
        </p:nvPicPr>
        <p:blipFill>
          <a:blip r:embed="rId3"/>
          <a:stretch>
            <a:fillRect/>
          </a:stretch>
        </p:blipFill>
        <p:spPr>
          <a:xfrm>
            <a:off x="4953767" y="4875168"/>
            <a:ext cx="2647183" cy="1982832"/>
          </a:xfrm>
          <a:prstGeom prst="rect">
            <a:avLst/>
          </a:prstGeom>
        </p:spPr>
      </p:pic>
      <p:pic>
        <p:nvPicPr>
          <p:cNvPr id="8" name="Picture 7"/>
          <p:cNvPicPr>
            <a:picLocks noChangeAspect="1"/>
          </p:cNvPicPr>
          <p:nvPr/>
        </p:nvPicPr>
        <p:blipFill>
          <a:blip r:embed="rId4"/>
          <a:stretch>
            <a:fillRect/>
          </a:stretch>
        </p:blipFill>
        <p:spPr>
          <a:xfrm>
            <a:off x="8348863" y="4863085"/>
            <a:ext cx="3538337" cy="1815320"/>
          </a:xfrm>
          <a:prstGeom prst="rect">
            <a:avLst/>
          </a:prstGeom>
        </p:spPr>
      </p:pic>
      <p:pic>
        <p:nvPicPr>
          <p:cNvPr id="4098" name="Picture 2" descr="Researchers Look to the Brain for Algorithms for the Cocktail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099" y="4863085"/>
            <a:ext cx="3603625" cy="188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0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8C072B4-08DC-4EC3-807C-FF1F20479966}"/>
              </a:ext>
            </a:extLst>
          </p:cNvPr>
          <p:cNvSpPr>
            <a:spLocks noGrp="1"/>
          </p:cNvSpPr>
          <p:nvPr>
            <p:ph type="title"/>
          </p:nvPr>
        </p:nvSpPr>
        <p:spPr/>
        <p:txBody>
          <a:bodyPr/>
          <a:lstStyle/>
          <a:p>
            <a:r>
              <a:rPr lang="pt-BR" dirty="0"/>
              <a:t>Aprendizado Semi-Supervisionado</a:t>
            </a:r>
          </a:p>
        </p:txBody>
      </p:sp>
      <p:sp>
        <p:nvSpPr>
          <p:cNvPr id="3" name="Espaço Reservado para Conteúdo 2">
            <a:extLst>
              <a:ext uri="{FF2B5EF4-FFF2-40B4-BE49-F238E27FC236}">
                <a16:creationId xmlns:a16="http://schemas.microsoft.com/office/drawing/2014/main" xmlns="" id="{95B7F092-8157-4160-92C8-7BB3445DAFEA}"/>
              </a:ext>
            </a:extLst>
          </p:cNvPr>
          <p:cNvSpPr>
            <a:spLocks noGrp="1"/>
          </p:cNvSpPr>
          <p:nvPr>
            <p:ph idx="1"/>
          </p:nvPr>
        </p:nvSpPr>
        <p:spPr>
          <a:xfrm>
            <a:off x="838200" y="1825624"/>
            <a:ext cx="8347502" cy="4860926"/>
          </a:xfrm>
        </p:spPr>
        <p:txBody>
          <a:bodyPr>
            <a:normAutofit fontScale="85000" lnSpcReduction="20000"/>
          </a:bodyPr>
          <a:lstStyle/>
          <a:p>
            <a:r>
              <a:rPr lang="pt-BR" dirty="0"/>
              <a:t>Neste tipo de </a:t>
            </a:r>
            <a:r>
              <a:rPr lang="pt-BR" dirty="0" smtClean="0"/>
              <a:t>aprendizado, as máquinas tem acesso a exemplos com e sem rótulos.</a:t>
            </a:r>
          </a:p>
          <a:p>
            <a:r>
              <a:rPr lang="pt-BR" dirty="0" smtClean="0"/>
              <a:t>Geralmente envolve uma pequena quantidade de dados rotulados e uma grande quantidade de dados não-rotulados.</a:t>
            </a:r>
          </a:p>
          <a:p>
            <a:r>
              <a:rPr lang="pt-BR" dirty="0" smtClean="0"/>
              <a:t>É de grande ajuda em casos onde se ter uma grande quantidade de dados rotulados é muito caro ou complexo.</a:t>
            </a:r>
          </a:p>
          <a:p>
            <a:r>
              <a:rPr lang="pt-BR" dirty="0" smtClean="0"/>
              <a:t>Algoritmos de aprendizagem semi-supervisionada são o resultado da combinação de algoritmos supervisionados e não-supervisionados.</a:t>
            </a:r>
          </a:p>
          <a:p>
            <a:r>
              <a:rPr lang="pt-BR" b="1" dirty="0"/>
              <a:t>Exemplo</a:t>
            </a:r>
            <a:r>
              <a:rPr lang="pt-BR" dirty="0" smtClean="0"/>
              <a:t>: Facebook e Instagram recebem várias fotos </a:t>
            </a:r>
            <a:r>
              <a:rPr lang="pt-BR" dirty="0"/>
              <a:t>suas e de </a:t>
            </a:r>
            <a:r>
              <a:rPr lang="pt-BR" dirty="0" smtClean="0"/>
              <a:t>conhecidos </a:t>
            </a:r>
            <a:r>
              <a:rPr lang="pt-BR" dirty="0"/>
              <a:t>seus. Em </a:t>
            </a:r>
            <a:r>
              <a:rPr lang="pt-BR" dirty="0" smtClean="0"/>
              <a:t>várias fotos enviadas a eles, </a:t>
            </a:r>
            <a:r>
              <a:rPr lang="pt-BR" dirty="0"/>
              <a:t>um algoritmo de </a:t>
            </a:r>
            <a:r>
              <a:rPr lang="pt-BR" b="1" i="1" dirty="0"/>
              <a:t>clusterização</a:t>
            </a:r>
            <a:r>
              <a:rPr lang="pt-BR" dirty="0"/>
              <a:t> </a:t>
            </a:r>
            <a:r>
              <a:rPr lang="pt-BR" dirty="0" smtClean="0"/>
              <a:t>agrupa </a:t>
            </a:r>
            <a:r>
              <a:rPr lang="pt-BR" dirty="0"/>
              <a:t>pessoas A, B e C, em </a:t>
            </a:r>
            <a:r>
              <a:rPr lang="pt-BR" dirty="0" smtClean="0"/>
              <a:t>outras várias fotos enviadas, </a:t>
            </a:r>
            <a:r>
              <a:rPr lang="pt-BR" dirty="0"/>
              <a:t>pessoas B, D e E. Em </a:t>
            </a:r>
            <a:r>
              <a:rPr lang="pt-BR" dirty="0" smtClean="0"/>
              <a:t>um determinado </a:t>
            </a:r>
            <a:r>
              <a:rPr lang="pt-BR" dirty="0"/>
              <a:t>momento, você carrega uma foto onde você fornece o nome (label) de algumas </a:t>
            </a:r>
            <a:r>
              <a:rPr lang="pt-BR" dirty="0" smtClean="0"/>
              <a:t>dessas pessoas</a:t>
            </a:r>
            <a:r>
              <a:rPr lang="pt-BR" dirty="0"/>
              <a:t>.</a:t>
            </a:r>
            <a:endParaRPr lang="nl-BE" dirty="0"/>
          </a:p>
          <a:p>
            <a:endParaRPr lang="pt-BR" dirty="0"/>
          </a:p>
        </p:txBody>
      </p:sp>
      <p:pic>
        <p:nvPicPr>
          <p:cNvPr id="5" name="Picture 4"/>
          <p:cNvPicPr>
            <a:picLocks noChangeAspect="1"/>
          </p:cNvPicPr>
          <p:nvPr/>
        </p:nvPicPr>
        <p:blipFill>
          <a:blip r:embed="rId3"/>
          <a:stretch>
            <a:fillRect/>
          </a:stretch>
        </p:blipFill>
        <p:spPr>
          <a:xfrm rot="16200000">
            <a:off x="9713397" y="1227564"/>
            <a:ext cx="2083218" cy="2412147"/>
          </a:xfrm>
          <a:prstGeom prst="rect">
            <a:avLst/>
          </a:prstGeom>
        </p:spPr>
      </p:pic>
      <p:pic>
        <p:nvPicPr>
          <p:cNvPr id="4" name="Picture 3"/>
          <p:cNvPicPr>
            <a:picLocks noChangeAspect="1"/>
          </p:cNvPicPr>
          <p:nvPr/>
        </p:nvPicPr>
        <p:blipFill rotWithShape="1">
          <a:blip r:embed="rId4"/>
          <a:srcRect l="4821" r="4183"/>
          <a:stretch/>
        </p:blipFill>
        <p:spPr>
          <a:xfrm>
            <a:off x="9185702" y="4678638"/>
            <a:ext cx="2876550" cy="1760261"/>
          </a:xfrm>
          <a:prstGeom prst="rect">
            <a:avLst/>
          </a:prstGeom>
        </p:spPr>
      </p:pic>
    </p:spTree>
    <p:extLst>
      <p:ext uri="{BB962C8B-B14F-4D97-AF65-F5344CB8AC3E}">
        <p14:creationId xmlns:p14="http://schemas.microsoft.com/office/powerpoint/2010/main" val="1102450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071E0B55-13FE-4ADE-80F7-AFEDEF27C875}"/>
                  </a:ext>
                </a:extLst>
              </p:cNvPr>
              <p:cNvSpPr>
                <a:spLocks noGrp="1"/>
              </p:cNvSpPr>
              <p:nvPr>
                <p:ph idx="1"/>
              </p:nvPr>
            </p:nvSpPr>
            <p:spPr>
              <a:xfrm>
                <a:off x="838199" y="1856935"/>
                <a:ext cx="11049529" cy="4888422"/>
              </a:xfrm>
            </p:spPr>
            <p:txBody>
              <a:bodyPr>
                <a:normAutofit fontScale="92500" lnSpcReduction="20000"/>
              </a:bodyPr>
              <a:lstStyle/>
              <a:p>
                <a:r>
                  <a:rPr lang="pt-BR" dirty="0" smtClean="0"/>
                  <a:t>Abordagem totalmente diferente das anteriores pois não se tem dados de treinamento, sejam eles rotulados ou não.</a:t>
                </a:r>
              </a:p>
              <a:p>
                <a:pPr marL="171450" indent="-171450"/>
                <a:r>
                  <a:rPr lang="pt-BR" dirty="0" smtClean="0"/>
                  <a:t>O </a:t>
                </a:r>
                <a:r>
                  <a:rPr lang="pt-BR" dirty="0"/>
                  <a:t>algoritmo de </a:t>
                </a:r>
                <a:r>
                  <a:rPr lang="pt-BR" dirty="0" smtClean="0"/>
                  <a:t>aprendizagem por reforço, </a:t>
                </a:r>
                <a:r>
                  <a:rPr lang="pt-BR" dirty="0"/>
                  <a:t>chamado de </a:t>
                </a:r>
                <a:r>
                  <a:rPr lang="pt-BR" b="1" i="1" dirty="0"/>
                  <a:t>agente</a:t>
                </a:r>
                <a:r>
                  <a:rPr lang="pt-BR" dirty="0"/>
                  <a:t> nesse </a:t>
                </a:r>
                <a:r>
                  <a:rPr lang="pt-BR" dirty="0" smtClean="0"/>
                  <a:t>contexto, deve </a:t>
                </a:r>
                <a:r>
                  <a:rPr lang="pt-BR" dirty="0"/>
                  <a:t>aprender como se comportar em um </a:t>
                </a:r>
                <a:r>
                  <a:rPr lang="pt-BR" b="1" i="1" dirty="0"/>
                  <a:t>ambiente</a:t>
                </a:r>
                <a:r>
                  <a:rPr lang="pt-BR" dirty="0"/>
                  <a:t> através de interações do tipo “tentativa e erro”.</a:t>
                </a:r>
              </a:p>
              <a:p>
                <a:r>
                  <a:rPr lang="pt-BR" dirty="0" smtClean="0"/>
                  <a:t>O </a:t>
                </a:r>
                <a:r>
                  <a:rPr lang="pt-BR" b="1" i="1" dirty="0" smtClean="0"/>
                  <a:t>agente</a:t>
                </a:r>
                <a:r>
                  <a:rPr lang="pt-BR" dirty="0" smtClean="0"/>
                  <a:t> observa o </a:t>
                </a:r>
                <a:r>
                  <a:rPr lang="pt-BR" b="1" i="1" dirty="0" smtClean="0"/>
                  <a:t>estado</a:t>
                </a:r>
                <a:r>
                  <a:rPr lang="pt-BR" dirty="0" smtClean="0"/>
                  <a:t> do </a:t>
                </a:r>
                <a:r>
                  <a:rPr lang="pt-BR" b="1" i="1" dirty="0" smtClean="0"/>
                  <a:t>ambiente</a:t>
                </a:r>
                <a:r>
                  <a:rPr lang="pt-BR" dirty="0" smtClean="0"/>
                  <a:t> em que está inserido, seleciona e executa </a:t>
                </a:r>
                <a:r>
                  <a:rPr lang="pt-BR" b="1" i="1" dirty="0" smtClean="0"/>
                  <a:t>ações </a:t>
                </a:r>
                <a:r>
                  <a:rPr lang="pt-BR" dirty="0" smtClean="0"/>
                  <a:t>e recebe uma </a:t>
                </a:r>
                <a:r>
                  <a:rPr lang="pt-BR" b="1" i="1" dirty="0" smtClean="0"/>
                  <a:t>recompensa </a:t>
                </a:r>
                <a:r>
                  <a:rPr lang="pt-BR" dirty="0" smtClean="0"/>
                  <a:t>(ou </a:t>
                </a:r>
                <a:r>
                  <a:rPr lang="pt-BR" b="1" i="1" dirty="0" smtClean="0"/>
                  <a:t>reforço</a:t>
                </a:r>
                <a:r>
                  <a:rPr lang="pt-BR" dirty="0" smtClean="0"/>
                  <a:t>) em consequência das </a:t>
                </a:r>
                <a:r>
                  <a:rPr lang="pt-BR" b="1" i="1" dirty="0" smtClean="0"/>
                  <a:t>ações</a:t>
                </a:r>
                <a:r>
                  <a:rPr lang="pt-BR" dirty="0" smtClean="0"/>
                  <a:t> tomadas.</a:t>
                </a:r>
              </a:p>
              <a:p>
                <a:r>
                  <a:rPr lang="pt-BR" dirty="0" smtClean="0"/>
                  <a:t>Seguindo estes passos, o agente deve aprender por si só qual a melhor </a:t>
                </a:r>
                <a:r>
                  <a:rPr lang="pt-BR" b="1" i="1" dirty="0" smtClean="0"/>
                  <a:t>estratégia</a:t>
                </a:r>
                <a:r>
                  <a:rPr lang="pt-BR" dirty="0" smtClean="0"/>
                  <a:t>, chamada de </a:t>
                </a:r>
                <a:r>
                  <a:rPr lang="pt-BR" b="1" i="1" dirty="0" smtClean="0"/>
                  <a:t>política</a:t>
                </a:r>
                <a:r>
                  <a:rPr lang="pt-BR" dirty="0" smtClean="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a:t>
                </a:r>
                <a:r>
                  <a:rPr lang="pt-BR" dirty="0" smtClean="0"/>
                  <a:t>situação, ou seja, o </a:t>
                </a:r>
                <a:r>
                  <a:rPr lang="pt-BR" b="1" i="1" dirty="0" smtClean="0"/>
                  <a:t>estado</a:t>
                </a:r>
                <a:r>
                  <a:rPr lang="pt-BR" dirty="0" smtClean="0"/>
                  <a:t> do </a:t>
                </a:r>
                <a:r>
                  <a:rPr lang="pt-BR" b="1" i="1" dirty="0" smtClean="0"/>
                  <a:t>ambiente</a:t>
                </a:r>
                <a:r>
                  <a:rPr lang="pt-BR" dirty="0" smtClean="0"/>
                  <a:t>.</a:t>
                </a:r>
              </a:p>
              <a:p>
                <a:r>
                  <a:rPr lang="pt-BR" dirty="0" smtClean="0"/>
                  <a:t>Uma</a:t>
                </a:r>
                <a:r>
                  <a:rPr lang="pt-BR" b="1" dirty="0" smtClean="0"/>
                  <a:t> Política</a:t>
                </a:r>
                <a:r>
                  <a:rPr lang="pt-BR" dirty="0" smtClean="0"/>
                  <a:t>, denotada por</a:t>
                </a:r>
                <a:r>
                  <a:rPr lang="pt-BR" b="1" dirty="0" smtClean="0"/>
                  <a:t> </a:t>
                </a:r>
                <a14:m>
                  <m:oMath xmlns:m="http://schemas.openxmlformats.org/officeDocument/2006/math">
                    <m:r>
                      <a:rPr lang="pt-BR" b="1" i="1" smtClean="0">
                        <a:latin typeface="Cambria Math" panose="02040503050406030204" pitchFamily="18" charset="0"/>
                        <a:ea typeface="Cambria Math" panose="02040503050406030204" pitchFamily="18" charset="0"/>
                      </a:rPr>
                      <m:t>𝝅</m:t>
                    </m:r>
                  </m:oMath>
                </a14:m>
                <a:r>
                  <a:rPr lang="pt-BR" dirty="0" smtClean="0"/>
                  <a:t>, é uma função </a:t>
                </a:r>
                <a:r>
                  <a:rPr lang="pt-BR" dirty="0"/>
                  <a:t>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a:t>
                </a:r>
                <a:r>
                  <a:rPr lang="pt-BR" dirty="0" smtClean="0"/>
                  <a:t>tomar, </a:t>
                </a:r>
                <a14:m>
                  <m:oMath xmlns:m="http://schemas.openxmlformats.org/officeDocument/2006/math">
                    <m:r>
                      <a:rPr lang="pt-BR" i="1" smtClean="0">
                        <a:latin typeface="Cambria Math" panose="02040503050406030204" pitchFamily="18" charset="0"/>
                        <a:ea typeface="Cambria Math" panose="02040503050406030204" pitchFamily="18" charset="0"/>
                      </a:rPr>
                      <m:t>𝜋</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𝑠</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oMath>
                </a14:m>
                <a:r>
                  <a:rPr lang="pt-BR" dirty="0" smtClean="0"/>
                  <a:t>.</a:t>
                </a:r>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071E0B55-13FE-4ADE-80F7-AFEDEF27C875}"/>
                  </a:ext>
                </a:extLst>
              </p:cNvPr>
              <p:cNvSpPr>
                <a:spLocks noGrp="1" noRot="1" noChangeAspect="1" noMove="1" noResize="1" noEditPoints="1" noAdjustHandles="1" noChangeArrowheads="1" noChangeShapeType="1" noTextEdit="1"/>
              </p:cNvSpPr>
              <p:nvPr>
                <p:ph idx="1"/>
              </p:nvPr>
            </p:nvSpPr>
            <p:spPr>
              <a:xfrm>
                <a:off x="838199" y="1856935"/>
                <a:ext cx="11049529" cy="4888422"/>
              </a:xfrm>
              <a:blipFill rotWithShape="0">
                <a:blip r:embed="rId3"/>
                <a:stretch>
                  <a:fillRect l="-827" t="-3242" r="-276" b="-3491"/>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9126" t="5625" r="5293" b="7416"/>
          <a:stretch/>
        </p:blipFill>
        <p:spPr>
          <a:xfrm>
            <a:off x="6682154" y="26296"/>
            <a:ext cx="2321697" cy="1762140"/>
          </a:xfrm>
          <a:prstGeom prst="rect">
            <a:avLst/>
          </a:prstGeom>
        </p:spPr>
      </p:pic>
      <p:pic>
        <p:nvPicPr>
          <p:cNvPr id="3074" name="Picture 2" descr="Three Things to Know About Reinforcement Learning"/>
          <p:cNvPicPr>
            <a:picLocks noChangeAspect="1" noChangeArrowheads="1"/>
          </p:cNvPicPr>
          <p:nvPr/>
        </p:nvPicPr>
        <p:blipFill rotWithShape="1">
          <a:blip r:embed="rId5">
            <a:extLst>
              <a:ext uri="{28A0092B-C50C-407E-A947-70E740481C1C}">
                <a14:useLocalDpi xmlns:a14="http://schemas.microsoft.com/office/drawing/2010/main" val="0"/>
              </a:ext>
            </a:extLst>
          </a:blip>
          <a:srcRect l="4336" t="1757" r="5362" b="1946"/>
          <a:stretch/>
        </p:blipFill>
        <p:spPr bwMode="auto">
          <a:xfrm>
            <a:off x="9340948" y="143707"/>
            <a:ext cx="2658793" cy="142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9846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568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0328779" cy="2837815"/>
          </a:xfrm>
        </p:spPr>
        <p:txBody>
          <a:bodyPr>
            <a:normAutofit fontScale="92500" lnSpcReduction="20000"/>
          </a:bodyPr>
          <a:lstStyle/>
          <a:p>
            <a:r>
              <a:rPr lang="pt-BR" dirty="0" smtClean="0"/>
              <a:t>Q-Learning</a:t>
            </a:r>
          </a:p>
          <a:p>
            <a:pPr lvl="1"/>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r>
              <a:rPr lang="pt-BR" i="1" dirty="0" smtClean="0"/>
              <a:t>‘Q’,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r>
              <a:rPr lang="pt-BR" dirty="0" smtClean="0"/>
              <a:t>Junção de Deep Learning + Q-Learning. </a:t>
            </a:r>
            <a:r>
              <a:rPr lang="pt-BR" dirty="0"/>
              <a:t>R</a:t>
            </a:r>
            <a:r>
              <a:rPr lang="pt-BR" dirty="0" smtClean="0"/>
              <a:t>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r>
              <a:rPr lang="pt-BR" dirty="0" smtClean="0"/>
              <a:t>O Q-Learning tabela a </a:t>
            </a:r>
            <a:r>
              <a:rPr lang="pt-BR" b="1" i="1" dirty="0" smtClean="0"/>
              <a:t>função-Q</a:t>
            </a:r>
            <a:r>
              <a:rPr lang="pt-BR" dirty="0" smtClean="0"/>
              <a:t>, já o Deep Q-Learning encontra uma função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101840" y="4813864"/>
            <a:ext cx="4065139" cy="1890475"/>
          </a:xfrm>
          <a:prstGeom prst="rect">
            <a:avLst/>
          </a:prstGeom>
        </p:spPr>
      </p:pic>
      <p:pic>
        <p:nvPicPr>
          <p:cNvPr id="5" name="Picture 4"/>
          <p:cNvPicPr>
            <a:picLocks noChangeAspect="1"/>
          </p:cNvPicPr>
          <p:nvPr/>
        </p:nvPicPr>
        <p:blipFill>
          <a:blip r:embed="rId4"/>
          <a:stretch>
            <a:fillRect/>
          </a:stretch>
        </p:blipFill>
        <p:spPr>
          <a:xfrm>
            <a:off x="1102042" y="4850368"/>
            <a:ext cx="4430078" cy="1817468"/>
          </a:xfrm>
          <a:prstGeom prst="rect">
            <a:avLst/>
          </a:prstGeom>
        </p:spPr>
      </p:pic>
    </p:spTree>
    <p:extLst>
      <p:ext uri="{BB962C8B-B14F-4D97-AF65-F5344CB8AC3E}">
        <p14:creationId xmlns:p14="http://schemas.microsoft.com/office/powerpoint/2010/main" val="2577708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a:t>
            </a:r>
            <a:r>
              <a:rPr lang="pt-PT" dirty="0"/>
              <a:t>Metaheurístico</a:t>
            </a:r>
            <a:endParaRPr lang="pt-BR" dirty="0"/>
          </a:p>
        </p:txBody>
      </p:sp>
      <p:sp>
        <p:nvSpPr>
          <p:cNvPr id="3" name="Content Placeholder 2"/>
          <p:cNvSpPr>
            <a:spLocks noGrp="1"/>
          </p:cNvSpPr>
          <p:nvPr>
            <p:ph idx="1"/>
          </p:nvPr>
        </p:nvSpPr>
        <p:spPr>
          <a:xfrm>
            <a:off x="838199" y="1825624"/>
            <a:ext cx="11146971" cy="5032375"/>
          </a:xfrm>
        </p:spPr>
        <p:txBody>
          <a:bodyPr>
            <a:normAutofit lnSpcReduction="10000"/>
          </a:bodyPr>
          <a:lstStyle/>
          <a:p>
            <a:pPr algn="just"/>
            <a:r>
              <a:rPr lang="pt-BR" dirty="0" smtClean="0"/>
              <a:t>São algoritmos </a:t>
            </a:r>
            <a:r>
              <a:rPr lang="pt-BR" dirty="0"/>
              <a:t>usados para resolver de forma genérica problemas de otimização.</a:t>
            </a:r>
          </a:p>
          <a:p>
            <a:pPr algn="just"/>
            <a:r>
              <a:rPr lang="pt-BR" dirty="0"/>
              <a:t>Uma </a:t>
            </a:r>
            <a:r>
              <a:rPr lang="pt-BR" b="1" i="1" dirty="0" smtClean="0"/>
              <a:t>metaheurística</a:t>
            </a:r>
            <a:r>
              <a:rPr lang="pt-BR" dirty="0" smtClean="0"/>
              <a:t> </a:t>
            </a:r>
            <a:r>
              <a:rPr lang="pt-BR" dirty="0"/>
              <a:t>é um método </a:t>
            </a:r>
            <a:r>
              <a:rPr lang="pt-BR" b="1" i="1" dirty="0"/>
              <a:t>heurístico</a:t>
            </a:r>
            <a:r>
              <a:rPr lang="pt-BR" dirty="0"/>
              <a:t> para resolver de forma genérica problemas de </a:t>
            </a:r>
            <a:r>
              <a:rPr lang="pt-BR" dirty="0" smtClean="0"/>
              <a:t>otimização.</a:t>
            </a:r>
          </a:p>
          <a:p>
            <a:pPr algn="just"/>
            <a:r>
              <a:rPr lang="pt-BR" b="1" i="1" dirty="0"/>
              <a:t>Heurística</a:t>
            </a:r>
            <a:r>
              <a:rPr lang="pt-BR" dirty="0"/>
              <a:t> é um método ou processo criado com o objetivo de encontrar soluções, </a:t>
            </a:r>
            <a:r>
              <a:rPr lang="pt-BR" dirty="0" smtClean="0"/>
              <a:t>de forma rápida e muitas </a:t>
            </a:r>
            <a:r>
              <a:rPr lang="pt-BR" dirty="0"/>
              <a:t>vezes sub-ótimas, para um problema</a:t>
            </a:r>
            <a:r>
              <a:rPr lang="pt-BR" dirty="0" smtClean="0"/>
              <a:t>.</a:t>
            </a:r>
          </a:p>
          <a:p>
            <a:pPr algn="just"/>
            <a:r>
              <a:rPr lang="pt-BR" b="1" i="1" dirty="0" smtClean="0"/>
              <a:t>Metaheurísticas</a:t>
            </a:r>
            <a:r>
              <a:rPr lang="pt-BR" dirty="0" smtClean="0"/>
              <a:t> </a:t>
            </a:r>
            <a:r>
              <a:rPr lang="pt-BR" dirty="0"/>
              <a:t>são geralmente aplicadas a problemas para os quais não se conhece algoritmo eficiente (veja problemas NP-completos).</a:t>
            </a:r>
            <a:endParaRPr lang="pt-BR" dirty="0" smtClean="0"/>
          </a:p>
          <a:p>
            <a:pPr algn="just"/>
            <a:r>
              <a:rPr lang="pt-BR" dirty="0" smtClean="0"/>
              <a:t>Metaheurísticas </a:t>
            </a:r>
          </a:p>
          <a:p>
            <a:pPr lvl="1" algn="just"/>
            <a:r>
              <a:rPr lang="pt-BR" dirty="0" smtClean="0"/>
              <a:t>não </a:t>
            </a:r>
            <a:r>
              <a:rPr lang="pt-BR" dirty="0"/>
              <a:t>garantem que uma solução globalmente ótima </a:t>
            </a:r>
            <a:r>
              <a:rPr lang="pt-BR" dirty="0" smtClean="0"/>
              <a:t>seja encontrada.</a:t>
            </a:r>
          </a:p>
          <a:p>
            <a:pPr lvl="1" algn="just"/>
            <a:r>
              <a:rPr lang="pt-BR" dirty="0" smtClean="0"/>
              <a:t>são </a:t>
            </a:r>
            <a:r>
              <a:rPr lang="pt-BR" dirty="0"/>
              <a:t>estratégias que orientam o processo de busca</a:t>
            </a:r>
            <a:r>
              <a:rPr lang="pt-BR" dirty="0" smtClean="0"/>
              <a:t>.</a:t>
            </a:r>
          </a:p>
          <a:p>
            <a:pPr lvl="1" algn="just"/>
            <a:r>
              <a:rPr lang="pt-BR" dirty="0"/>
              <a:t>não são específicas do problema.</a:t>
            </a:r>
          </a:p>
          <a:p>
            <a:endParaRPr lang="pt-BR" dirty="0"/>
          </a:p>
        </p:txBody>
      </p:sp>
    </p:spTree>
    <p:extLst>
      <p:ext uri="{BB962C8B-B14F-4D97-AF65-F5344CB8AC3E}">
        <p14:creationId xmlns:p14="http://schemas.microsoft.com/office/powerpoint/2010/main" val="3391220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Metaheurístico</a:t>
            </a:r>
            <a:endParaRPr lang="nl-BE" dirty="0"/>
          </a:p>
        </p:txBody>
      </p:sp>
      <p:sp>
        <p:nvSpPr>
          <p:cNvPr id="3" name="Content Placeholder 2"/>
          <p:cNvSpPr>
            <a:spLocks noGrp="1"/>
          </p:cNvSpPr>
          <p:nvPr>
            <p:ph idx="1"/>
          </p:nvPr>
        </p:nvSpPr>
        <p:spPr>
          <a:xfrm>
            <a:off x="838200" y="1690687"/>
            <a:ext cx="11097126" cy="2495299"/>
          </a:xfrm>
        </p:spPr>
        <p:txBody>
          <a:bodyPr>
            <a:normAutofit fontScale="92500" lnSpcReduction="20000"/>
          </a:bodyPr>
          <a:lstStyle/>
          <a:p>
            <a:r>
              <a:rPr lang="pt-BR" dirty="0" smtClean="0"/>
              <a:t>Algoritmo Genético (</a:t>
            </a:r>
            <a:r>
              <a:rPr lang="pt-BR" i="1" dirty="0" smtClean="0"/>
              <a:t>Genetic Algorithm</a:t>
            </a:r>
            <a:r>
              <a:rPr lang="pt-BR" dirty="0" smtClean="0"/>
              <a:t> - GA).</a:t>
            </a:r>
          </a:p>
          <a:p>
            <a:pPr lvl="1"/>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a:t>
            </a:r>
            <a:r>
              <a:rPr lang="pt-BR" i="1" dirty="0" smtClean="0"/>
              <a:t>P</a:t>
            </a:r>
            <a:r>
              <a:rPr lang="fr-FR" i="1" dirty="0" smtClean="0"/>
              <a:t>article </a:t>
            </a:r>
            <a:r>
              <a:rPr lang="fr-FR" i="1" dirty="0" err="1"/>
              <a:t>S</a:t>
            </a:r>
            <a:r>
              <a:rPr lang="fr-FR" i="1" dirty="0" err="1" smtClean="0"/>
              <a:t>warm</a:t>
            </a:r>
            <a:r>
              <a:rPr lang="fr-FR" i="1" dirty="0" smtClean="0"/>
              <a:t> </a:t>
            </a:r>
            <a:r>
              <a:rPr lang="fr-FR" i="1" dirty="0" err="1" smtClean="0"/>
              <a:t>Optimization</a:t>
            </a:r>
            <a:r>
              <a:rPr lang="fr-FR" dirty="0" smtClean="0"/>
              <a:t> - PSO).</a:t>
            </a:r>
          </a:p>
          <a:p>
            <a:pPr lvl="1"/>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t>
            </a:r>
            <a:r>
              <a:rPr lang="pt-BR" i="1" dirty="0" smtClean="0"/>
              <a:t>Ant </a:t>
            </a:r>
            <a:r>
              <a:rPr lang="pt-BR" i="1" dirty="0"/>
              <a:t>C</a:t>
            </a:r>
            <a:r>
              <a:rPr lang="pt-BR" i="1" dirty="0" smtClean="0"/>
              <a:t>olony Optimization</a:t>
            </a:r>
            <a:r>
              <a:rPr lang="pt-BR" dirty="0" smtClean="0"/>
              <a:t> - </a:t>
            </a:r>
            <a:r>
              <a:rPr lang="pt-BR" dirty="0"/>
              <a:t>ACO</a:t>
            </a:r>
            <a:r>
              <a:rPr lang="pt-BR" dirty="0" smtClean="0"/>
              <a:t>).</a:t>
            </a:r>
          </a:p>
          <a:p>
            <a:pPr lvl="1"/>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5"/>
          <a:stretch>
            <a:fillRect/>
          </a:stretch>
        </p:blipFill>
        <p:spPr>
          <a:xfrm>
            <a:off x="7644129" y="4359298"/>
            <a:ext cx="4040505" cy="2331061"/>
          </a:xfrm>
          <a:prstGeom prst="rect">
            <a:avLst/>
          </a:prstGeom>
        </p:spPr>
      </p:pic>
      <p:pic>
        <p:nvPicPr>
          <p:cNvPr id="10" name="ParticleSwarmArrows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77915" y="4185987"/>
            <a:ext cx="3339163" cy="2504372"/>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00" y="4207759"/>
            <a:ext cx="2166437" cy="2482600"/>
          </a:xfrm>
          <a:prstGeom prst="rect">
            <a:avLst/>
          </a:prstGeom>
        </p:spPr>
      </p:pic>
    </p:spTree>
    <p:extLst>
      <p:ext uri="{BB962C8B-B14F-4D97-AF65-F5344CB8AC3E}">
        <p14:creationId xmlns:p14="http://schemas.microsoft.com/office/powerpoint/2010/main" val="26311380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Cronograma</a:t>
            </a:r>
            <a:endParaRPr lang="pt-BR"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1839765"/>
              </p:ext>
            </p:extLst>
          </p:nvPr>
        </p:nvGraphicFramePr>
        <p:xfrm>
          <a:off x="838200" y="1690688"/>
          <a:ext cx="10515600" cy="4354163"/>
        </p:xfrm>
        <a:graphic>
          <a:graphicData uri="http://schemas.openxmlformats.org/drawingml/2006/table">
            <a:tbl>
              <a:tblPr/>
              <a:tblGrid>
                <a:gridCol w="587885"/>
                <a:gridCol w="1317115"/>
                <a:gridCol w="1665027"/>
                <a:gridCol w="1023582"/>
                <a:gridCol w="5921991"/>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Data</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Horário</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Atividade</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22/2/2021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8/3/2021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Segunda-feira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22/3/2021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Segunda-feira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5/4/2021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19/4/2021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3/5/2021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17/5/2021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31/5/2021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14/6/2021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28/6/2021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Avaliação</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de se classificar algoritmos de ML é se eles podem ser treinados incrementalmente ou não. Assim, os algoritmos podem ser divididos em algoritmos com teinamento:</a:t>
            </a:r>
          </a:p>
          <a:p>
            <a:r>
              <a:rPr lang="pt-BR" b="1" dirty="0"/>
              <a:t>incremental (online</a:t>
            </a:r>
            <a:r>
              <a:rPr lang="pt-BR" b="1" dirty="0" smtClean="0"/>
              <a:t>)</a:t>
            </a:r>
            <a:r>
              <a:rPr lang="pt-BR" dirty="0" smtClean="0"/>
              <a:t>.</a:t>
            </a:r>
          </a:p>
          <a:p>
            <a:r>
              <a:rPr lang="pt-BR" b="1" dirty="0" smtClean="0"/>
              <a:t>em batelada (batch)</a:t>
            </a:r>
            <a:r>
              <a:rPr lang="pt-BR" dirty="0" smtClean="0"/>
              <a:t>.</a:t>
            </a:r>
            <a:endParaRPr lang="pt-BR" dirty="0"/>
          </a:p>
        </p:txBody>
      </p:sp>
    </p:spTree>
    <p:extLst>
      <p:ext uri="{BB962C8B-B14F-4D97-AF65-F5344CB8AC3E}">
        <p14:creationId xmlns:p14="http://schemas.microsoft.com/office/powerpoint/2010/main" val="2521648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5"/>
            <a:ext cx="10976811" cy="4351338"/>
          </a:xfrm>
        </p:spPr>
        <p:txBody>
          <a:bodyPr/>
          <a:lstStyle/>
          <a:p>
            <a:r>
              <a:rPr lang="pt-BR" dirty="0" smtClean="0"/>
              <a:t>Algoritmo aprende incrementalmente: exemplos de treinamento são apresentados sequencialmente um-a-um ou em pequenos grupos chamados de mini-batches (ou mini-lotes).</a:t>
            </a:r>
          </a:p>
          <a:p>
            <a:r>
              <a:rPr lang="pt-BR" dirty="0" smtClean="0"/>
              <a:t>Cada iteração de treinamento </a:t>
            </a:r>
            <a:r>
              <a:rPr lang="pt-BR" dirty="0"/>
              <a:t>é </a:t>
            </a:r>
            <a:r>
              <a:rPr lang="pt-BR" dirty="0" smtClean="0"/>
              <a:t>rápida 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fluxo contínuo ou se tem recursos computacionais limitados.</a:t>
            </a:r>
          </a:p>
          <a:p>
            <a:r>
              <a:rPr lang="pt-BR" dirty="0" smtClean="0"/>
              <a:t>Como não há pré-processamento/análise,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981295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1134726" cy="4860926"/>
          </a:xfrm>
        </p:spPr>
        <p:txBody>
          <a:bodyPr>
            <a:normAutofit lnSpcReduction="10000"/>
          </a:bodyPr>
          <a:lstStyle/>
          <a:p>
            <a:r>
              <a:rPr lang="pt-BR" dirty="0" smtClean="0"/>
              <a:t>Algoritmo é treinado </a:t>
            </a:r>
            <a:r>
              <a:rPr lang="pt-BR" dirty="0"/>
              <a:t>com todos os </a:t>
            </a:r>
            <a:r>
              <a:rPr lang="pt-BR" dirty="0" smtClean="0"/>
              <a:t>exemplos disponíveis.</a:t>
            </a:r>
          </a:p>
          <a:p>
            <a:r>
              <a:rPr lang="pt-BR" dirty="0" smtClean="0"/>
              <a:t>O treinamento é demorado e utiliza muitos recursos computacionais (e.g., CPU, memória) quando comparado ao treinamento incremental.</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a:p>
            <a:r>
              <a:rPr lang="pt-BR" dirty="0" smtClean="0"/>
              <a:t>Dados podem ser </a:t>
            </a:r>
            <a:r>
              <a:rPr lang="pt-BR" dirty="0" err="1" smtClean="0"/>
              <a:t>pré</a:t>
            </a:r>
            <a:r>
              <a:rPr lang="pt-BR" dirty="0" smtClean="0"/>
              <a:t>-processados/analisados, evitando assim, dados corrompidos ou com problemas.</a:t>
            </a:r>
          </a:p>
          <a:p>
            <a:r>
              <a:rPr lang="pt-BR" dirty="0" smtClean="0"/>
              <a:t>É um tipo de treinamento simples, de fácil implementação e obtém ótimos resultados.</a:t>
            </a:r>
            <a:endParaRPr lang="pt-BR" dirty="0"/>
          </a:p>
        </p:txBody>
      </p:sp>
    </p:spTree>
    <p:extLst>
      <p:ext uri="{BB962C8B-B14F-4D97-AF65-F5344CB8AC3E}">
        <p14:creationId xmlns:p14="http://schemas.microsoft.com/office/powerpoint/2010/main" val="440275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xmlns="" id="{32666AC8-2E17-4DB4-B0F5-60C640CCFD2E}"/>
              </a:ext>
            </a:extLst>
          </p:cNvPr>
          <p:cNvSpPr txBox="1">
            <a:spLocks/>
          </p:cNvSpPr>
          <p:nvPr/>
        </p:nvSpPr>
        <p:spPr>
          <a:xfrm>
            <a:off x="1737231" y="1164413"/>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400" dirty="0" smtClean="0"/>
              <a:t>Python, Jupyter &amp; Colab</a:t>
            </a:r>
            <a:endParaRPr lang="pt-BR" b="1" i="1" dirty="0"/>
          </a:p>
        </p:txBody>
      </p:sp>
      <p:pic>
        <p:nvPicPr>
          <p:cNvPr id="1026"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427" y="2327519"/>
            <a:ext cx="1981280" cy="1981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upy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5707" y="2193954"/>
            <a:ext cx="4867660" cy="24186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3978261" y="4746138"/>
            <a:ext cx="4362137" cy="168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48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ython Software Found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0735" y="3113071"/>
            <a:ext cx="3191265" cy="13695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 que é </a:t>
            </a:r>
            <a:r>
              <a:rPr lang="en-US" dirty="0" smtClean="0"/>
              <a:t>Python?</a:t>
            </a:r>
            <a:endParaRPr lang="pt-BR" dirty="0"/>
          </a:p>
        </p:txBody>
      </p:sp>
      <p:sp>
        <p:nvSpPr>
          <p:cNvPr id="3" name="Content Placeholder 2"/>
          <p:cNvSpPr>
            <a:spLocks noGrp="1"/>
          </p:cNvSpPr>
          <p:nvPr>
            <p:ph idx="1"/>
          </p:nvPr>
        </p:nvSpPr>
        <p:spPr>
          <a:xfrm>
            <a:off x="838200" y="1767155"/>
            <a:ext cx="8162535" cy="4839128"/>
          </a:xfrm>
        </p:spPr>
        <p:txBody>
          <a:bodyPr vert="horz" lIns="91440" tIns="45720" rIns="91440" bIns="45720" rtlCol="0" anchor="t">
            <a:normAutofit/>
          </a:bodyPr>
          <a:lstStyle/>
          <a:p>
            <a:r>
              <a:rPr lang="pt-BR" dirty="0" smtClean="0"/>
              <a:t>Linguagem </a:t>
            </a:r>
            <a:r>
              <a:rPr lang="pt-BR" dirty="0"/>
              <a:t>de programação de alto nível, </a:t>
            </a:r>
            <a:r>
              <a:rPr lang="pt-BR" dirty="0" smtClean="0"/>
              <a:t>interpretada</a:t>
            </a:r>
            <a:r>
              <a:rPr lang="pt-BR" dirty="0"/>
              <a:t> </a:t>
            </a:r>
            <a:r>
              <a:rPr lang="pt-BR" dirty="0" smtClean="0"/>
              <a:t>e multiparadigma.</a:t>
            </a:r>
            <a:endParaRPr lang="pt-BR" dirty="0"/>
          </a:p>
          <a:p>
            <a:r>
              <a:rPr lang="pt-BR" dirty="0"/>
              <a:t>Foi lançada por Guido van Rossum em </a:t>
            </a:r>
            <a:r>
              <a:rPr lang="pt-BR" dirty="0" smtClean="0"/>
              <a:t>1991.</a:t>
            </a:r>
            <a:endParaRPr lang="pt-BR" dirty="0"/>
          </a:p>
          <a:p>
            <a:r>
              <a:rPr lang="pt-BR" dirty="0"/>
              <a:t>Possui um modelo de desenvolvimento comunitário, aberto e gerenciado pela </a:t>
            </a:r>
            <a:r>
              <a:rPr lang="pt-BR" i="1" dirty="0"/>
              <a:t>Python Software </a:t>
            </a:r>
            <a:r>
              <a:rPr lang="pt-BR" i="1" dirty="0" smtClean="0"/>
              <a:t>Foundation</a:t>
            </a:r>
            <a:r>
              <a:rPr lang="pt-BR" dirty="0" smtClean="0"/>
              <a:t> (PSF).</a:t>
            </a:r>
            <a:endParaRPr lang="pt-BR" dirty="0"/>
          </a:p>
          <a:p>
            <a:r>
              <a:rPr lang="en-US" b="1" dirty="0" err="1" smtClean="0"/>
              <a:t>Curiosidade</a:t>
            </a:r>
            <a:r>
              <a:rPr lang="en-US" dirty="0" smtClean="0"/>
              <a:t>: o </a:t>
            </a:r>
            <a:r>
              <a:rPr lang="en-US" dirty="0" err="1"/>
              <a:t>nome</a:t>
            </a:r>
            <a:r>
              <a:rPr lang="en-US" dirty="0"/>
              <a:t> Python é </a:t>
            </a:r>
            <a:r>
              <a:rPr lang="en-US" dirty="0" err="1"/>
              <a:t>uma</a:t>
            </a:r>
            <a:r>
              <a:rPr lang="en-US" dirty="0"/>
              <a:t> </a:t>
            </a:r>
            <a:r>
              <a:rPr lang="en-US" dirty="0" err="1"/>
              <a:t>homenagem</a:t>
            </a:r>
            <a:r>
              <a:rPr lang="en-US" dirty="0"/>
              <a:t> </a:t>
            </a:r>
            <a:r>
              <a:rPr lang="en-US" dirty="0" err="1"/>
              <a:t>ao</a:t>
            </a:r>
            <a:r>
              <a:rPr lang="en-US" dirty="0"/>
              <a:t> </a:t>
            </a:r>
            <a:r>
              <a:rPr lang="en-US" dirty="0" err="1"/>
              <a:t>grupo</a:t>
            </a:r>
            <a:r>
              <a:rPr lang="en-US" dirty="0"/>
              <a:t> de humor </a:t>
            </a:r>
            <a:r>
              <a:rPr lang="pt-BR" dirty="0"/>
              <a:t>britânico</a:t>
            </a:r>
            <a:r>
              <a:rPr lang="en-US" dirty="0"/>
              <a:t>, Monty </a:t>
            </a:r>
            <a:r>
              <a:rPr lang="en-US" dirty="0" smtClean="0"/>
              <a:t>Python.</a:t>
            </a:r>
            <a:endParaRPr lang="pt-BR" dirty="0"/>
          </a:p>
        </p:txBody>
      </p:sp>
      <p:pic>
        <p:nvPicPr>
          <p:cNvPr id="2050" name="Picture 2" descr="https://impythonist.files.wordpress.com/2014/02/guido2.jpg?w=7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4822" y="1329265"/>
            <a:ext cx="3017178" cy="19173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onty python and the holy grai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83739" y="4348473"/>
            <a:ext cx="1662192" cy="249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42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99717"/>
            <a:ext cx="10741025" cy="740984"/>
          </a:xfrm>
        </p:spPr>
        <p:txBody>
          <a:bodyPr/>
          <a:lstStyle/>
          <a:p>
            <a:r>
              <a:rPr lang="pt-BR" dirty="0"/>
              <a:t>Por que </a:t>
            </a:r>
            <a:r>
              <a:rPr lang="pt-BR" dirty="0" smtClean="0"/>
              <a:t>Python</a:t>
            </a:r>
            <a:r>
              <a:rPr lang="en-US" dirty="0"/>
              <a:t>?</a:t>
            </a:r>
          </a:p>
        </p:txBody>
      </p:sp>
      <p:pic>
        <p:nvPicPr>
          <p:cNvPr id="1026" name="Picture 2" descr="Image result for programming language of the fu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52142" y="395720"/>
            <a:ext cx="3511708" cy="30085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622" y="3733871"/>
            <a:ext cx="1985962" cy="66711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698" y="3733871"/>
            <a:ext cx="1123949" cy="1123949"/>
          </a:xfrm>
          <a:prstGeom prst="rect">
            <a:avLst/>
          </a:prstGeom>
        </p:spPr>
      </p:pic>
      <p:sp>
        <p:nvSpPr>
          <p:cNvPr id="9" name="AutoShape 4" descr="Image result for netflix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netflix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2622" y="4640143"/>
            <a:ext cx="1645920" cy="9338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7807" y="5058827"/>
            <a:ext cx="1707269" cy="960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sa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520" t="7233" r="25310" b="7699"/>
          <a:stretch/>
        </p:blipFill>
        <p:spPr bwMode="auto">
          <a:xfrm>
            <a:off x="8828634" y="5621056"/>
            <a:ext cx="1273896" cy="110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youtub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 name="Picture 8" descr="Image result for youtub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1328" y="5692176"/>
            <a:ext cx="2367280" cy="147304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838200" y="1187355"/>
            <a:ext cx="7813838" cy="567064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smtClean="0"/>
              <a:t>Algumas razões são:</a:t>
            </a:r>
          </a:p>
          <a:p>
            <a:pPr marL="342900" indent="-342900">
              <a:buFont typeface="+mj-lt"/>
              <a:buAutoNum type="arabicPeriod"/>
            </a:pPr>
            <a:r>
              <a:rPr lang="pt-BR" dirty="0" smtClean="0"/>
              <a:t>É uma das linguagens mais fáceis de se aprender.</a:t>
            </a:r>
          </a:p>
          <a:p>
            <a:pPr marL="342900" indent="-342900">
              <a:buFont typeface="+mj-lt"/>
              <a:buAutoNum type="arabicPeriod"/>
            </a:pPr>
            <a:r>
              <a:rPr lang="pt-BR" dirty="0" smtClean="0"/>
              <a:t>Python é muito popular e será mais ainda nos próximos anos.</a:t>
            </a:r>
          </a:p>
          <a:p>
            <a:pPr marL="342900" indent="-342900">
              <a:buFont typeface="+mj-lt"/>
              <a:buAutoNum type="arabicPeriod"/>
            </a:pPr>
            <a:r>
              <a:rPr lang="pt-BR" dirty="0" smtClean="0"/>
              <a:t>Grandes empresas usam python.</a:t>
            </a:r>
          </a:p>
          <a:p>
            <a:pPr marL="342900" indent="-342900">
              <a:buFont typeface="+mj-lt"/>
              <a:buAutoNum type="arabicPeriod"/>
            </a:pPr>
            <a:r>
              <a:rPr lang="pt-BR" dirty="0" smtClean="0"/>
              <a:t>Pyhton é a linguagem mais usada em aplicações de machine </a:t>
            </a:r>
            <a:r>
              <a:rPr lang="pt-BR" dirty="0"/>
              <a:t>l</a:t>
            </a:r>
            <a:r>
              <a:rPr lang="pt-BR" dirty="0" smtClean="0"/>
              <a:t>earning.</a:t>
            </a:r>
          </a:p>
          <a:p>
            <a:pPr marL="342900" indent="-342900">
              <a:buFont typeface="+mj-lt"/>
              <a:buAutoNum type="arabicPeriod"/>
            </a:pPr>
            <a:r>
              <a:rPr lang="pt-BR" dirty="0" smtClean="0"/>
              <a:t>Possui vasto suporte on-line: tutoriais, vídeos, StackOverflow, etc.</a:t>
            </a:r>
          </a:p>
          <a:p>
            <a:pPr marL="342900" indent="-342900">
              <a:buFont typeface="+mj-lt"/>
              <a:buAutoNum type="arabicPeriod"/>
            </a:pPr>
            <a:r>
              <a:rPr lang="pt-BR" dirty="0" smtClean="0"/>
              <a:t>Python é usado como linguagem educativa para ensino de computação e eletrônica (e.g., Raspberry Pi, LEGO Mindstormstem suas aplicações desenvolvidas em Python).</a:t>
            </a:r>
          </a:p>
          <a:p>
            <a:pPr marL="342900" indent="-342900">
              <a:buFont typeface="+mj-lt"/>
              <a:buAutoNum type="arabicPeriod"/>
            </a:pPr>
            <a:r>
              <a:rPr lang="pt-BR" dirty="0" smtClean="0"/>
              <a:t>Possui um rico ecossistema de bibliotecas: SciPy, NumPy, Pandas, MatplotLib, SciKit-Learn, TensorFlow, OpenCV, etc.</a:t>
            </a:r>
          </a:p>
          <a:p>
            <a:pPr marL="342900" indent="-342900">
              <a:buFont typeface="+mj-lt"/>
              <a:buAutoNum type="arabicPeriod"/>
            </a:pPr>
            <a:r>
              <a:rPr lang="pt-BR" dirty="0"/>
              <a:t>Teve uma rápida adoção pela comunidade </a:t>
            </a:r>
            <a:r>
              <a:rPr lang="pt-BR" dirty="0" smtClean="0"/>
              <a:t>científica.</a:t>
            </a:r>
          </a:p>
          <a:p>
            <a:pPr marL="342900" indent="-342900">
              <a:buFont typeface="+mj-lt"/>
              <a:buAutoNum type="arabicPeriod"/>
            </a:pPr>
            <a:r>
              <a:rPr lang="pt-BR" dirty="0"/>
              <a:t>Python é gratuito e open-source</a:t>
            </a:r>
            <a:r>
              <a:rPr lang="pt-BR" dirty="0" smtClean="0"/>
              <a:t>.</a:t>
            </a:r>
            <a:endParaRPr lang="pt-BR" dirty="0"/>
          </a:p>
        </p:txBody>
      </p:sp>
    </p:spTree>
    <p:extLst>
      <p:ext uri="{BB962C8B-B14F-4D97-AF65-F5344CB8AC3E}">
        <p14:creationId xmlns:p14="http://schemas.microsoft.com/office/powerpoint/2010/main" val="3506657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 Python na </a:t>
            </a:r>
            <a:r>
              <a:rPr lang="pt-BR" dirty="0" smtClean="0"/>
              <a:t>nuvem</a:t>
            </a:r>
            <a:endParaRPr lang="pt-BR" dirty="0"/>
          </a:p>
        </p:txBody>
      </p:sp>
      <p:sp>
        <p:nvSpPr>
          <p:cNvPr id="3" name="Content Placeholder 2"/>
          <p:cNvSpPr>
            <a:spLocks noGrp="1"/>
          </p:cNvSpPr>
          <p:nvPr>
            <p:ph idx="1"/>
          </p:nvPr>
        </p:nvSpPr>
        <p:spPr>
          <a:xfrm>
            <a:off x="838199" y="1825625"/>
            <a:ext cx="10963275" cy="4775200"/>
          </a:xfrm>
        </p:spPr>
        <p:txBody>
          <a:bodyPr>
            <a:normAutofit/>
          </a:bodyPr>
          <a:lstStyle/>
          <a:p>
            <a:r>
              <a:rPr lang="pt-BR" dirty="0"/>
              <a:t>Para evitarmos a instalação de </a:t>
            </a:r>
            <a:r>
              <a:rPr lang="pt-BR" dirty="0" smtClean="0"/>
              <a:t>softwares, utilizaremos ambientes </a:t>
            </a:r>
            <a:r>
              <a:rPr lang="pt-BR" dirty="0"/>
              <a:t>computacionais interativos baseados em </a:t>
            </a:r>
            <a:r>
              <a:rPr lang="pt-BR" b="1" i="1" dirty="0"/>
              <a:t>aplicações web </a:t>
            </a:r>
            <a:r>
              <a:rPr lang="pt-BR" dirty="0"/>
              <a:t>para criação de documentos virtuais, chamados de </a:t>
            </a:r>
            <a:r>
              <a:rPr lang="pt-BR" b="1" i="1" dirty="0"/>
              <a:t>notebooks</a:t>
            </a:r>
            <a:r>
              <a:rPr lang="pt-BR" dirty="0"/>
              <a:t>.</a:t>
            </a:r>
          </a:p>
          <a:p>
            <a:r>
              <a:rPr lang="pt-BR" dirty="0"/>
              <a:t>Os </a:t>
            </a:r>
            <a:r>
              <a:rPr lang="pt-BR" b="1" i="1" dirty="0"/>
              <a:t>notebooks</a:t>
            </a:r>
            <a:r>
              <a:rPr lang="pt-BR" dirty="0"/>
              <a:t> </a:t>
            </a:r>
            <a:r>
              <a:rPr lang="pt-BR" dirty="0" smtClean="0"/>
              <a:t>são documentos usados para criar e compartilhar código interativo juntamente com equações, gráficos e texto.</a:t>
            </a:r>
            <a:endParaRPr lang="pt-BR" dirty="0"/>
          </a:p>
          <a:p>
            <a:r>
              <a:rPr lang="pt-BR" dirty="0"/>
              <a:t>Dessa forma, um </a:t>
            </a:r>
            <a:r>
              <a:rPr lang="pt-BR" b="1" i="1" dirty="0"/>
              <a:t>notebook</a:t>
            </a:r>
            <a:r>
              <a:rPr lang="pt-BR" dirty="0"/>
              <a:t> permite uma maneira interativa de </a:t>
            </a:r>
            <a:r>
              <a:rPr lang="pt-BR" dirty="0" smtClean="0"/>
              <a:t>programar e documentar o código.</a:t>
            </a:r>
            <a:endParaRPr lang="pt-BR" dirty="0"/>
          </a:p>
          <a:p>
            <a:r>
              <a:rPr lang="pt-BR" dirty="0"/>
              <a:t>E</a:t>
            </a:r>
            <a:r>
              <a:rPr lang="pt-BR" dirty="0" smtClean="0"/>
              <a:t>xistem </a:t>
            </a:r>
            <a:r>
              <a:rPr lang="pt-BR" dirty="0"/>
              <a:t>vários ambientes computacionais interativos gratuitos disponíveis, </a:t>
            </a:r>
            <a:r>
              <a:rPr lang="pt-BR" dirty="0" smtClean="0"/>
              <a:t>mas </a:t>
            </a:r>
            <a:r>
              <a:rPr lang="pt-BR" dirty="0"/>
              <a:t>usaremos o </a:t>
            </a:r>
            <a:r>
              <a:rPr lang="pt-BR" b="1" i="1" dirty="0"/>
              <a:t>Jupyter</a:t>
            </a:r>
            <a:r>
              <a:rPr lang="pt-BR" dirty="0"/>
              <a:t> ou o </a:t>
            </a:r>
            <a:r>
              <a:rPr lang="pt-BR" b="1" i="1" dirty="0"/>
              <a:t>Google </a:t>
            </a:r>
            <a:r>
              <a:rPr lang="pt-BR" b="1" i="1" dirty="0" smtClean="0"/>
              <a:t>Colaboratory</a:t>
            </a:r>
            <a:r>
              <a:rPr lang="pt-BR" dirty="0" smtClean="0"/>
              <a:t>.</a:t>
            </a:r>
            <a:endParaRPr lang="pt-BR" dirty="0"/>
          </a:p>
        </p:txBody>
      </p:sp>
    </p:spTree>
    <p:extLst>
      <p:ext uri="{BB962C8B-B14F-4D97-AF65-F5344CB8AC3E}">
        <p14:creationId xmlns:p14="http://schemas.microsoft.com/office/powerpoint/2010/main" val="3249038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endParaRPr lang="pt-BR" dirty="0"/>
          </a:p>
        </p:txBody>
      </p:sp>
      <p:pic>
        <p:nvPicPr>
          <p:cNvPr id="6146" name="Picture 2" descr="Image result for jupy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2415" y="214312"/>
            <a:ext cx="2341588" cy="271429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141413" y="2249486"/>
            <a:ext cx="7531100" cy="4337051"/>
          </a:xfrm>
        </p:spPr>
        <p:txBody>
          <a:bodyPr>
            <a:normAutofit lnSpcReduction="10000"/>
          </a:bodyPr>
          <a:lstStyle/>
          <a:p>
            <a:r>
              <a:rPr lang="pt-BR" b="1" dirty="0" smtClean="0"/>
              <a:t>Jupyter</a:t>
            </a:r>
            <a:r>
              <a:rPr lang="pt-BR" dirty="0" smtClean="0"/>
              <a:t>: aplicação web gratuita que </a:t>
            </a:r>
            <a:r>
              <a:rPr lang="pt-BR" dirty="0"/>
              <a:t>permite a </a:t>
            </a:r>
            <a:r>
              <a:rPr lang="pt-BR" dirty="0" smtClean="0"/>
              <a:t>criação e edição </a:t>
            </a:r>
            <a:r>
              <a:rPr lang="pt-BR" dirty="0"/>
              <a:t>de </a:t>
            </a:r>
            <a:r>
              <a:rPr lang="pt-BR" b="1" i="1" dirty="0"/>
              <a:t>notebooks</a:t>
            </a:r>
            <a:r>
              <a:rPr lang="pt-BR" dirty="0"/>
              <a:t> em navegadores web</a:t>
            </a:r>
            <a:r>
              <a:rPr lang="pt-BR" dirty="0" smtClean="0"/>
              <a:t>.</a:t>
            </a:r>
          </a:p>
          <a:p>
            <a:r>
              <a:rPr lang="pt-BR" dirty="0" smtClean="0"/>
              <a:t>Suporta a execução de várias linguagens de programação: Python, C++, C#, PHP, Julia, R, etc.</a:t>
            </a:r>
          </a:p>
          <a:p>
            <a:r>
              <a:rPr lang="pt-BR" dirty="0" smtClean="0"/>
              <a:t>Site oficial:</a:t>
            </a:r>
            <a:r>
              <a:rPr lang="pt-BR" dirty="0"/>
              <a:t> </a:t>
            </a:r>
            <a:r>
              <a:rPr lang="pt-BR" dirty="0" smtClean="0">
                <a:hlinkClick r:id="rId4"/>
              </a:rPr>
              <a:t>https://jupyter.org/</a:t>
            </a:r>
            <a:endParaRPr lang="pt-BR" dirty="0" smtClean="0"/>
          </a:p>
          <a:p>
            <a:r>
              <a:rPr lang="pt-BR" dirty="0"/>
              <a:t>Algumas desvantagens do </a:t>
            </a:r>
            <a:r>
              <a:rPr lang="pt-BR" b="1" dirty="0"/>
              <a:t>Jupyter</a:t>
            </a:r>
            <a:r>
              <a:rPr lang="pt-BR" dirty="0"/>
              <a:t> são</a:t>
            </a:r>
            <a:r>
              <a:rPr lang="pt-BR" dirty="0" smtClean="0"/>
              <a:t>:</a:t>
            </a:r>
          </a:p>
          <a:p>
            <a:pPr lvl="1">
              <a:buFont typeface="Wingdings" panose="05000000000000000000" pitchFamily="2" charset="2"/>
              <a:buChar char="§"/>
            </a:pPr>
            <a:r>
              <a:rPr lang="pt-BR" dirty="0" smtClean="0"/>
              <a:t>Poucos </a:t>
            </a:r>
            <a:r>
              <a:rPr lang="pt-BR" dirty="0"/>
              <a:t>servidores </a:t>
            </a:r>
            <a:r>
              <a:rPr lang="pt-BR" dirty="0" smtClean="0"/>
              <a:t>disponíveis.</a:t>
            </a:r>
          </a:p>
          <a:p>
            <a:pPr lvl="1">
              <a:buFont typeface="Wingdings" panose="05000000000000000000" pitchFamily="2" charset="2"/>
              <a:buChar char="§"/>
            </a:pPr>
            <a:r>
              <a:rPr lang="pt-BR" dirty="0" smtClean="0"/>
              <a:t>Depois </a:t>
            </a:r>
            <a:r>
              <a:rPr lang="pt-BR" dirty="0"/>
              <a:t>de algum tempo inativo, a máquina virtual executando seu </a:t>
            </a:r>
            <a:r>
              <a:rPr lang="pt-BR" b="1" i="1" dirty="0" smtClean="0"/>
              <a:t>notebook </a:t>
            </a:r>
            <a:r>
              <a:rPr lang="pt-BR" dirty="0" smtClean="0"/>
              <a:t>se </a:t>
            </a:r>
            <a:r>
              <a:rPr lang="pt-BR" dirty="0"/>
              <a:t>desconecta e você pode perde-lo.</a:t>
            </a:r>
          </a:p>
          <a:p>
            <a:endParaRPr lang="pt-BR" dirty="0" smtClean="0"/>
          </a:p>
        </p:txBody>
      </p:sp>
      <p:pic>
        <p:nvPicPr>
          <p:cNvPr id="4098" name="Picture 2" descr="Jupyter Notebook – Monolito Nimb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60574" y="3297096"/>
            <a:ext cx="3545698" cy="1932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835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1141412" y="2249487"/>
            <a:ext cx="10854969" cy="4466106"/>
          </a:xfrm>
        </p:spPr>
        <p:txBody>
          <a:bodyPr>
            <a:normAutofit lnSpcReduction="10000"/>
          </a:bodyPr>
          <a:lstStyle/>
          <a:p>
            <a:r>
              <a:rPr lang="pt-BR" b="1" dirty="0" smtClean="0"/>
              <a:t>Colab</a:t>
            </a:r>
            <a:r>
              <a:rPr lang="pt-BR" dirty="0" smtClean="0"/>
              <a:t>: outra aplicação web gratuita, baseada no Jupyter, que permite a criação </a:t>
            </a:r>
            <a:r>
              <a:rPr lang="pt-BR" dirty="0"/>
              <a:t>e edição de </a:t>
            </a:r>
            <a:r>
              <a:rPr lang="pt-BR" b="1" i="1" dirty="0"/>
              <a:t>notebooks</a:t>
            </a:r>
            <a:r>
              <a:rPr lang="pt-BR" dirty="0"/>
              <a:t> em navegadores web</a:t>
            </a:r>
            <a:r>
              <a:rPr lang="pt-BR" dirty="0" smtClean="0"/>
              <a:t>.</a:t>
            </a:r>
          </a:p>
          <a:p>
            <a:r>
              <a:rPr lang="pt-BR" dirty="0" smtClean="0"/>
              <a:t>É um produto da Google.</a:t>
            </a:r>
          </a:p>
          <a:p>
            <a:r>
              <a:rPr lang="pt-BR" dirty="0" smtClean="0"/>
              <a:t>Por hora, suporta apenas a execução de código em Python.</a:t>
            </a:r>
          </a:p>
          <a:p>
            <a:r>
              <a:rPr lang="pt-BR" dirty="0" smtClean="0"/>
              <a:t>Vantagens sobre o Jupyter: </a:t>
            </a:r>
          </a:p>
          <a:p>
            <a:pPr lvl="1"/>
            <a:r>
              <a:rPr lang="pt-BR" dirty="0" smtClean="0"/>
              <a:t>Maior número de servidores.</a:t>
            </a:r>
          </a:p>
          <a:p>
            <a:pPr lvl="1"/>
            <a:r>
              <a:rPr lang="pt-BR" dirty="0" smtClean="0"/>
              <a:t>Inicialização e processamento do códigomais rápido.</a:t>
            </a:r>
          </a:p>
          <a:p>
            <a:pPr lvl="1"/>
            <a:r>
              <a:rPr lang="pt-BR" dirty="0"/>
              <a:t>F</a:t>
            </a:r>
            <a:r>
              <a:rPr lang="pt-BR" dirty="0" smtClean="0"/>
              <a:t>ornece GPUs e TPUs gratuitamente.</a:t>
            </a:r>
          </a:p>
          <a:p>
            <a:pPr lvl="1"/>
            <a:r>
              <a:rPr lang="pt-BR" dirty="0" smtClean="0"/>
              <a:t>Compartilhamento de notebooks entre usários é mais fácil.</a:t>
            </a:r>
          </a:p>
          <a:p>
            <a:r>
              <a:rPr lang="pt-BR" dirty="0" smtClean="0"/>
              <a:t>Site oficial:</a:t>
            </a:r>
            <a:r>
              <a:rPr lang="pt-BR" dirty="0"/>
              <a:t> </a:t>
            </a:r>
            <a:r>
              <a:rPr lang="pt-BR" dirty="0" smtClean="0">
                <a:hlinkClick r:id="rId3"/>
              </a:rPr>
              <a:t>https</a:t>
            </a:r>
            <a:r>
              <a:rPr lang="pt-BR" dirty="0">
                <a:hlinkClick r:id="rId3"/>
              </a:rPr>
              <a:t>://colab.research.google.com</a:t>
            </a:r>
            <a:r>
              <a:rPr lang="pt-BR" dirty="0" smtClean="0">
                <a:hlinkClick r:id="rId3"/>
              </a:rPr>
              <a:t>/</a:t>
            </a:r>
            <a:endParaRPr lang="pt-BR" dirty="0" smtClean="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normAutofit/>
          </a:bodyPr>
          <a:lstStyle/>
          <a:p>
            <a:r>
              <a:rPr lang="pt-BR" dirty="0"/>
              <a:t>Instalando o Python, Jupyter e outras </a:t>
            </a:r>
            <a:r>
              <a:rPr lang="pt-BR" dirty="0" smtClean="0"/>
              <a:t>ferramentas</a:t>
            </a:r>
            <a:endParaRPr lang="pt-BR" dirty="0"/>
          </a:p>
        </p:txBody>
      </p:sp>
      <p:sp>
        <p:nvSpPr>
          <p:cNvPr id="3" name="Content Placeholder 2"/>
          <p:cNvSpPr>
            <a:spLocks noGrp="1"/>
          </p:cNvSpPr>
          <p:nvPr>
            <p:ph idx="1"/>
          </p:nvPr>
        </p:nvSpPr>
        <p:spPr>
          <a:xfrm>
            <a:off x="838200" y="1825624"/>
            <a:ext cx="10926170" cy="4670709"/>
          </a:xfrm>
        </p:spPr>
        <p:txBody>
          <a:bodyPr>
            <a:normAutofit/>
          </a:bodyPr>
          <a:lstStyle/>
          <a:p>
            <a:r>
              <a:rPr lang="pt-BR" dirty="0" smtClean="0"/>
              <a:t>Para </a:t>
            </a:r>
            <a:r>
              <a:rPr lang="pt-BR" dirty="0"/>
              <a:t>resolver os exercícios </a:t>
            </a:r>
            <a:r>
              <a:rPr lang="pt-BR" dirty="0" smtClean="0"/>
              <a:t>do </a:t>
            </a:r>
            <a:r>
              <a:rPr lang="pt-BR" dirty="0"/>
              <a:t>curso, vocês podem usar o </a:t>
            </a:r>
            <a:r>
              <a:rPr lang="pt-BR" b="1" dirty="0"/>
              <a:t>Jupyter</a:t>
            </a:r>
            <a:r>
              <a:rPr lang="pt-BR" dirty="0"/>
              <a:t> de forma online ou instalá-lo localmente.</a:t>
            </a:r>
          </a:p>
          <a:p>
            <a:r>
              <a:rPr lang="pt-BR" dirty="0"/>
              <a:t>Eu recomendo que vocês o instalem localmente caso vocês precisem executá-lo sem uma conexão com a internet.</a:t>
            </a:r>
          </a:p>
          <a:p>
            <a:r>
              <a:rPr lang="pt-BR" dirty="0"/>
              <a:t>O Python, o Jupyter e outras ferramentas e bibliotecas podem ser instaladas através da distribuição Anaconda seguindo-se o tutorial a seguir:</a:t>
            </a:r>
          </a:p>
          <a:p>
            <a:pPr lvl="1"/>
            <a:r>
              <a:rPr lang="pt-BR" u="sng" dirty="0">
                <a:hlinkClick r:id="rId2"/>
              </a:rPr>
              <a:t>Link para instalação do Anaconda</a:t>
            </a:r>
            <a:r>
              <a:rPr lang="pt-BR" dirty="0"/>
              <a:t>.</a:t>
            </a:r>
          </a:p>
          <a:p>
            <a:r>
              <a:rPr lang="pt-BR" b="1" dirty="0"/>
              <a:t>OBS</a:t>
            </a:r>
            <a:r>
              <a:rPr lang="pt-BR" dirty="0"/>
              <a:t>.: infelizmente, o Google Colab não pode ser instalado </a:t>
            </a:r>
            <a:r>
              <a:rPr lang="pt-BR" dirty="0" smtClean="0"/>
              <a:t>localmente.</a:t>
            </a:r>
            <a:endParaRPr lang="pt-BR" dirty="0"/>
          </a:p>
        </p:txBody>
      </p:sp>
    </p:spTree>
    <p:extLst>
      <p:ext uri="{BB962C8B-B14F-4D97-AF65-F5344CB8AC3E}">
        <p14:creationId xmlns:p14="http://schemas.microsoft.com/office/powerpoint/2010/main" val="38475654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4F48192-B348-4C3E-8621-D3755D2230F8}"/>
              </a:ext>
            </a:extLst>
          </p:cNvPr>
          <p:cNvSpPr>
            <a:spLocks noGrp="1"/>
          </p:cNvSpPr>
          <p:nvPr>
            <p:ph type="title"/>
          </p:nvPr>
        </p:nvSpPr>
        <p:spPr/>
        <p:txBody>
          <a:bodyPr/>
          <a:lstStyle/>
          <a:p>
            <a:r>
              <a:rPr lang="pt-BR" dirty="0" smtClean="0"/>
              <a:t>Objetivo </a:t>
            </a:r>
            <a:r>
              <a:rPr lang="pt-BR" dirty="0"/>
              <a:t>do </a:t>
            </a:r>
            <a:r>
              <a:rPr lang="pt-BR" dirty="0" smtClean="0"/>
              <a:t>curso</a:t>
            </a:r>
            <a:endParaRPr lang="pt-BR" dirty="0"/>
          </a:p>
        </p:txBody>
      </p:sp>
      <p:sp>
        <p:nvSpPr>
          <p:cNvPr id="3" name="Espaço Reservado para Conteúdo 2">
            <a:extLst>
              <a:ext uri="{FF2B5EF4-FFF2-40B4-BE49-F238E27FC236}">
                <a16:creationId xmlns:a16="http://schemas.microsoft.com/office/drawing/2014/main" xmlns="" id="{E3DECB90-AFD9-4AC6-A356-C93A7442A6E6}"/>
              </a:ext>
            </a:extLst>
          </p:cNvPr>
          <p:cNvSpPr>
            <a:spLocks noGrp="1"/>
          </p:cNvSpPr>
          <p:nvPr>
            <p:ph idx="1"/>
          </p:nvPr>
        </p:nvSpPr>
        <p:spPr>
          <a:xfrm>
            <a:off x="838200" y="1825623"/>
            <a:ext cx="8930268" cy="4867785"/>
          </a:xfrm>
        </p:spPr>
        <p:txBody>
          <a:bodyPr>
            <a:normAutofit/>
          </a:bodyPr>
          <a:lstStyle/>
          <a:p>
            <a:r>
              <a:rPr lang="pt-BR" dirty="0" smtClean="0"/>
              <a:t>O objetivo principal do curso é apresentar à vocês </a:t>
            </a:r>
          </a:p>
          <a:p>
            <a:pPr lvl="1">
              <a:buFont typeface="Wingdings" panose="05000000000000000000" pitchFamily="2" charset="2"/>
              <a:buChar char="§"/>
            </a:pPr>
            <a:r>
              <a:rPr lang="pt-BR" dirty="0" smtClean="0"/>
              <a:t>os conceitos fundamentais da teoria do aprendizado de máquina.</a:t>
            </a:r>
          </a:p>
          <a:p>
            <a:pPr lvl="1">
              <a:buFont typeface="Wingdings" panose="05000000000000000000" pitchFamily="2" charset="2"/>
              <a:buChar char="§"/>
            </a:pPr>
            <a:r>
              <a:rPr lang="pt-BR" dirty="0"/>
              <a:t>um conjunto de </a:t>
            </a:r>
            <a:r>
              <a:rPr lang="pt-BR" dirty="0" smtClean="0"/>
              <a:t>ferramentas (ou seja, algoritmos) de </a:t>
            </a:r>
            <a:r>
              <a:rPr lang="pt-BR" dirty="0"/>
              <a:t>aprendizado de máquina</a:t>
            </a:r>
            <a:r>
              <a:rPr lang="pt-BR" dirty="0" smtClean="0"/>
              <a:t>.</a:t>
            </a:r>
            <a:endParaRPr lang="pt-BR" dirty="0"/>
          </a:p>
          <a:p>
            <a:r>
              <a:rPr lang="pt-BR" dirty="0" smtClean="0"/>
              <a:t>Ao </a:t>
            </a:r>
            <a:r>
              <a:rPr lang="pt-BR" dirty="0"/>
              <a:t>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Aplicar algoritmos </a:t>
            </a:r>
            <a:r>
              <a:rPr lang="pt-BR" dirty="0" smtClean="0"/>
              <a:t>de </a:t>
            </a:r>
            <a:r>
              <a:rPr lang="pt-BR" dirty="0"/>
              <a:t>ML para a resolução de </a:t>
            </a:r>
            <a:r>
              <a:rPr lang="pt-BR" dirty="0" smtClean="0"/>
              <a:t>problemas.</a:t>
            </a:r>
            <a:endParaRPr lang="pt-BR" dirty="0"/>
          </a:p>
          <a:p>
            <a:pPr lvl="1">
              <a:buFont typeface="Wingdings" panose="05000000000000000000" pitchFamily="2" charset="2"/>
              <a:buChar char="§"/>
            </a:pPr>
            <a:r>
              <a:rPr lang="pt-BR" dirty="0"/>
              <a:t>Analisar e entender novos algoritmos </a:t>
            </a:r>
            <a:r>
              <a:rPr lang="pt-BR" dirty="0" smtClean="0"/>
              <a:t>de </a:t>
            </a:r>
            <a:r>
              <a:rPr lang="pt-BR" dirty="0"/>
              <a:t>ML</a:t>
            </a:r>
            <a:r>
              <a:rPr lang="pt-BR" dirty="0" smtClean="0"/>
              <a:t>.</a:t>
            </a:r>
          </a:p>
          <a:p>
            <a:pPr lvl="1">
              <a:buFont typeface="Wingdings" panose="05000000000000000000" pitchFamily="2" charset="2"/>
              <a:buChar char="§"/>
            </a:pPr>
            <a:r>
              <a:rPr lang="pt-BR" dirty="0" smtClean="0"/>
              <a:t>Criar seus próprios projetos.</a:t>
            </a:r>
            <a:endParaRPr lang="pt-BR" dirty="0"/>
          </a:p>
        </p:txBody>
      </p:sp>
      <p:pic>
        <p:nvPicPr>
          <p:cNvPr id="3074" name="Picture 2" descr="Image result for machine learning">
            <a:extLst>
              <a:ext uri="{FF2B5EF4-FFF2-40B4-BE49-F238E27FC236}">
                <a16:creationId xmlns:a16="http://schemas.microsoft.com/office/drawing/2014/main" xmlns=""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Alguns Exemplos</a:t>
            </a:r>
            <a:endParaRPr lang="pt-BR" sz="6600" b="1" i="1" dirty="0"/>
          </a:p>
        </p:txBody>
      </p:sp>
    </p:spTree>
    <p:extLst>
      <p:ext uri="{BB962C8B-B14F-4D97-AF65-F5344CB8AC3E}">
        <p14:creationId xmlns:p14="http://schemas.microsoft.com/office/powerpoint/2010/main" val="9899836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17"/>
          <p:cNvSpPr txBox="1">
            <a:spLocks noGrp="1"/>
          </p:cNvSpPr>
          <p:nvPr>
            <p:ph type="body" idx="1"/>
          </p:nvPr>
        </p:nvSpPr>
        <p:spPr>
          <a:xfrm>
            <a:off x="1141413" y="1706881"/>
            <a:ext cx="9790748" cy="505967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numpy</a:t>
            </a:r>
            <a:r>
              <a:rPr lang="en-US" sz="1500" dirty="0" smtClean="0">
                <a:solidFill>
                  <a:srgbClr val="000000"/>
                </a:solidFill>
                <a:latin typeface="Arial"/>
                <a:ea typeface="Arial"/>
                <a:cs typeface="Arial"/>
                <a:sym typeface="Arial"/>
              </a:rPr>
              <a:t> as np</a:t>
            </a:r>
            <a:endParaRPr dirty="0" smtClean="0"/>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matplotlib.pyplot</a:t>
            </a:r>
            <a:r>
              <a:rPr lang="en-US" sz="1500" dirty="0" smtClean="0">
                <a:solidFill>
                  <a:srgbClr val="000000"/>
                </a:solidFill>
                <a:latin typeface="Arial"/>
                <a:ea typeface="Arial"/>
                <a:cs typeface="Arial"/>
                <a:sym typeface="Arial"/>
              </a:rPr>
              <a:t> as </a:t>
            </a:r>
            <a:r>
              <a:rPr lang="en-US" sz="1500" dirty="0" err="1" smtClean="0">
                <a:solidFill>
                  <a:srgbClr val="000000"/>
                </a:solidFill>
                <a:latin typeface="Arial"/>
                <a:ea typeface="Arial"/>
                <a:cs typeface="Arial"/>
                <a:sym typeface="Arial"/>
              </a:rPr>
              <a:t>plt</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a:t>
            </a:r>
            <a:r>
              <a:rPr lang="en-US" sz="1500" dirty="0" err="1" smtClean="0">
                <a:solidFill>
                  <a:srgbClr val="000000"/>
                </a:solidFill>
                <a:latin typeface="Arial"/>
                <a:ea typeface="Arial"/>
                <a:cs typeface="Arial"/>
                <a:sym typeface="Arial"/>
              </a:rPr>
              <a:t>matplotlib</a:t>
            </a:r>
            <a:r>
              <a:rPr lang="en-US" sz="1500" dirty="0" smtClean="0">
                <a:solidFill>
                  <a:srgbClr val="000000"/>
                </a:solidFill>
                <a:latin typeface="Arial"/>
                <a:ea typeface="Arial"/>
                <a:cs typeface="Arial"/>
                <a:sym typeface="Arial"/>
              </a:rPr>
              <a:t> inline</a:t>
            </a: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data = </a:t>
            </a:r>
            <a:r>
              <a:rPr lang="en-US" sz="1500" dirty="0" err="1" smtClean="0">
                <a:solidFill>
                  <a:srgbClr val="000000"/>
                </a:solidFill>
                <a:latin typeface="Arial"/>
                <a:ea typeface="Arial"/>
                <a:cs typeface="Arial"/>
                <a:sym typeface="Arial"/>
              </a:rPr>
              <a:t>np.random.randn</a:t>
            </a:r>
            <a:r>
              <a:rPr lang="en-US" sz="1500" dirty="0" smtClean="0">
                <a:solidFill>
                  <a:srgbClr val="000000"/>
                </a:solidFill>
                <a:latin typeface="Arial"/>
                <a:ea typeface="Arial"/>
                <a:cs typeface="Arial"/>
                <a:sym typeface="Arial"/>
              </a:rPr>
              <a:t>(1000000)</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histograma</a:t>
            </a:r>
            <a:r>
              <a:rPr lang="en-US" sz="1500" dirty="0" smtClean="0">
                <a:solidFill>
                  <a:srgbClr val="008000"/>
                </a:solidFill>
                <a:latin typeface="Arial"/>
                <a:ea typeface="Arial"/>
                <a:cs typeface="Arial"/>
                <a:sym typeface="Arial"/>
              </a:rPr>
              <a:t> (pdf)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(1, 2, 1)</a:t>
            </a:r>
            <a:endParaRPr dirty="0" smtClean="0"/>
          </a:p>
          <a:p>
            <a:pPr marL="0" indent="0">
              <a:lnSpc>
                <a:spcPct val="120000"/>
              </a:lnSpc>
              <a:spcBef>
                <a:spcPts val="0"/>
              </a:spcBef>
              <a:buClr>
                <a:srgbClr val="000000"/>
              </a:buClr>
              <a:buSzPts val="1875"/>
              <a:buNone/>
            </a:pPr>
            <a:r>
              <a:rPr lang="pt-BR" sz="1500" dirty="0" smtClean="0">
                <a:solidFill>
                  <a:srgbClr val="000000"/>
                </a:solidFill>
                <a:latin typeface="Arial"/>
                <a:ea typeface="Arial"/>
                <a:cs typeface="Arial"/>
              </a:rPr>
              <a:t>plt.title</a:t>
            </a:r>
            <a:r>
              <a:rPr lang="pt-BR" sz="1500" dirty="0">
                <a:solidFill>
                  <a:srgbClr val="000000"/>
                </a:solidFill>
                <a:latin typeface="Arial"/>
                <a:ea typeface="Arial"/>
                <a:cs typeface="Arial"/>
              </a:rPr>
              <a:t>('PDF</a:t>
            </a:r>
            <a:r>
              <a:rPr lang="pt-BR" sz="1500" dirty="0" smtClean="0">
                <a:solidFill>
                  <a:srgbClr val="000000"/>
                </a:solidFill>
                <a:latin typeface="Arial"/>
                <a:ea typeface="Arial"/>
                <a:cs typeface="Arial"/>
              </a:rPr>
              <a:t>')</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color='b')</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CDF </a:t>
            </a:r>
            <a:r>
              <a:rPr lang="en-US" sz="1500" dirty="0" err="1" smtClean="0">
                <a:solidFill>
                  <a:srgbClr val="008000"/>
                </a:solidFill>
                <a:latin typeface="Arial"/>
                <a:ea typeface="Arial"/>
                <a:cs typeface="Arial"/>
                <a:sym typeface="Arial"/>
              </a:rPr>
              <a:t>empirica</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(1, 2, 2)</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plt.title</a:t>
            </a:r>
            <a:r>
              <a:rPr lang="en-US" sz="1500" dirty="0" smtClean="0">
                <a:solidFill>
                  <a:srgbClr val="000000"/>
                </a:solidFill>
                <a:latin typeface="Arial"/>
                <a:ea typeface="Arial"/>
                <a:cs typeface="Arial"/>
                <a:sym typeface="Arial"/>
              </a:rPr>
              <a:t>('CDF')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color='g', cumulative=True)</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plt.savefig</a:t>
            </a:r>
            <a:r>
              <a:rPr lang="en-US" sz="1500" dirty="0" smtClean="0">
                <a:solidFill>
                  <a:srgbClr val="000000"/>
                </a:solidFill>
                <a:latin typeface="Arial"/>
                <a:ea typeface="Arial"/>
                <a:cs typeface="Arial"/>
                <a:sym typeface="Arial"/>
              </a:rPr>
              <a:t>('histogram.png') </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salva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figura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em</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arquivo</a:t>
            </a:r>
            <a:endParaRPr lang="en-US" sz="1500" dirty="0" smtClean="0">
              <a:solidFill>
                <a:srgbClr val="008000"/>
              </a:solidFill>
              <a:latin typeface="Arial"/>
              <a:ea typeface="Arial"/>
              <a:cs typeface="Arial"/>
              <a:sym typeface="Arial"/>
            </a:endParaRPr>
          </a:p>
        </p:txBody>
      </p:sp>
      <p:pic>
        <p:nvPicPr>
          <p:cNvPr id="357" name="Google Shape;357;p17"/>
          <p:cNvPicPr preferRelativeResize="0"/>
          <p:nvPr/>
        </p:nvPicPr>
        <p:blipFill rotWithShape="1">
          <a:blip r:embed="rId3">
            <a:alphaModFix/>
          </a:blip>
          <a:srcRect/>
          <a:stretch/>
        </p:blipFill>
        <p:spPr>
          <a:xfrm>
            <a:off x="6094412" y="1935480"/>
            <a:ext cx="5262881" cy="3508586"/>
          </a:xfrm>
          <a:prstGeom prst="rect">
            <a:avLst/>
          </a:prstGeom>
          <a:noFill/>
          <a:ln>
            <a:noFill/>
          </a:ln>
        </p:spPr>
      </p:pic>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Histograma</a:t>
            </a:r>
            <a:endParaRPr lang="nl-BE" dirty="0"/>
          </a:p>
        </p:txBody>
      </p:sp>
      <p:sp>
        <p:nvSpPr>
          <p:cNvPr id="3" name="TextBox 2"/>
          <p:cNvSpPr txBox="1"/>
          <p:nvPr/>
        </p:nvSpPr>
        <p:spPr>
          <a:xfrm>
            <a:off x="6094412" y="1621126"/>
            <a:ext cx="4837749" cy="400110"/>
          </a:xfrm>
          <a:prstGeom prst="rect">
            <a:avLst/>
          </a:prstGeom>
          <a:noFill/>
        </p:spPr>
        <p:txBody>
          <a:bodyPr wrap="square" rtlCol="0">
            <a:spAutoFit/>
          </a:bodyPr>
          <a:lstStyle/>
          <a:p>
            <a:pPr algn="ctr"/>
            <a:r>
              <a:rPr lang="pt-BR" sz="2000" b="1" dirty="0">
                <a:solidFill>
                  <a:srgbClr val="00B0F0"/>
                </a:solidFill>
                <a:hlinkClick r:id="rId4"/>
              </a:rPr>
              <a:t>Exemplo: Histograma.ipynb</a:t>
            </a:r>
            <a:endParaRPr lang="pt-BR" sz="2000" b="1" dirty="0">
              <a:solidFill>
                <a:srgbClr val="00B0F0"/>
              </a:solidFill>
            </a:endParaRPr>
          </a:p>
        </p:txBody>
      </p:sp>
    </p:spTree>
    <p:extLst>
      <p:ext uri="{BB962C8B-B14F-4D97-AF65-F5344CB8AC3E}">
        <p14:creationId xmlns:p14="http://schemas.microsoft.com/office/powerpoint/2010/main" val="18190913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g70582b999c_0_0"/>
          <p:cNvSpPr txBox="1">
            <a:spLocks noGrp="1"/>
          </p:cNvSpPr>
          <p:nvPr>
            <p:ph type="body" idx="1"/>
          </p:nvPr>
        </p:nvSpPr>
        <p:spPr>
          <a:xfrm>
            <a:off x="1141425" y="1921425"/>
            <a:ext cx="9790800" cy="484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75"/>
              <a:buNone/>
            </a:pPr>
            <a:r>
              <a:rPr lang="en-US" sz="1500" dirty="0">
                <a:solidFill>
                  <a:schemeClr val="dk1"/>
                </a:solidFill>
                <a:latin typeface="Arial"/>
                <a:ea typeface="Arial"/>
                <a:cs typeface="Arial"/>
                <a:sym typeface="Arial"/>
              </a:rPr>
              <a:t>import </a:t>
            </a:r>
            <a:r>
              <a:rPr lang="en-US" sz="1500" dirty="0" err="1">
                <a:solidFill>
                  <a:schemeClr val="dk1"/>
                </a:solidFill>
                <a:latin typeface="Arial"/>
                <a:ea typeface="Arial"/>
                <a:cs typeface="Arial"/>
                <a:sym typeface="Arial"/>
              </a:rPr>
              <a:t>matplotlib.pyplot</a:t>
            </a:r>
            <a:r>
              <a:rPr lang="en-US" sz="1500" dirty="0">
                <a:solidFill>
                  <a:schemeClr val="dk1"/>
                </a:solidFill>
                <a:latin typeface="Arial"/>
                <a:ea typeface="Arial"/>
                <a:cs typeface="Arial"/>
                <a:sym typeface="Arial"/>
              </a:rPr>
              <a:t> as </a:t>
            </a:r>
            <a:r>
              <a:rPr lang="en-US" sz="1500" dirty="0" err="1">
                <a:solidFill>
                  <a:schemeClr val="dk1"/>
                </a:solidFill>
                <a:latin typeface="Arial"/>
                <a:ea typeface="Arial"/>
                <a:cs typeface="Arial"/>
                <a:sym typeface="Arial"/>
              </a:rPr>
              <a:t>plt</a:t>
            </a:r>
            <a:endParaRPr sz="15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facilita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visualizacao</a:t>
            </a:r>
            <a:r>
              <a:rPr lang="en-US" sz="1500" dirty="0">
                <a:solidFill>
                  <a:srgbClr val="008000"/>
                </a:solidFill>
                <a:latin typeface="Arial"/>
                <a:ea typeface="Arial"/>
                <a:cs typeface="Arial"/>
                <a:sym typeface="Arial"/>
              </a:rPr>
              <a:t> de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3D</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from mpl_toolkits.mplot3d import axes3d</a:t>
            </a:r>
            <a:r>
              <a:rPr lang="en-US" sz="1500" dirty="0">
                <a:solidFill>
                  <a:srgbClr val="008000"/>
                </a:solidFill>
                <a:latin typeface="Arial"/>
                <a:ea typeface="Arial"/>
                <a:cs typeface="Arial"/>
                <a:sym typeface="Arial"/>
              </a:rPr>
              <a:t> # </a:t>
            </a:r>
            <a:r>
              <a:rPr lang="en-US" sz="1500" dirty="0" err="1">
                <a:solidFill>
                  <a:srgbClr val="008000"/>
                </a:solidFill>
                <a:latin typeface="Arial"/>
                <a:ea typeface="Arial"/>
                <a:cs typeface="Arial"/>
                <a:sym typeface="Arial"/>
              </a:rPr>
              <a:t>graficos</a:t>
            </a:r>
            <a:r>
              <a:rPr lang="en-US" sz="1500" dirty="0">
                <a:solidFill>
                  <a:srgbClr val="008000"/>
                </a:solidFill>
                <a:latin typeface="Arial"/>
                <a:ea typeface="Arial"/>
                <a:cs typeface="Arial"/>
                <a:sym typeface="Arial"/>
              </a:rPr>
              <a:t> 3D </a:t>
            </a:r>
            <a:r>
              <a:rPr lang="en-US" sz="1500" dirty="0" err="1">
                <a:solidFill>
                  <a:srgbClr val="008000"/>
                </a:solidFill>
                <a:latin typeface="Arial"/>
                <a:ea typeface="Arial"/>
                <a:cs typeface="Arial"/>
                <a:sym typeface="Arial"/>
              </a:rPr>
              <a:t>sao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habilitados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importando</a:t>
            </a:r>
            <a:r>
              <a:rPr lang="en-US" sz="1500" dirty="0">
                <a:solidFill>
                  <a:srgbClr val="008000"/>
                </a:solidFill>
                <a:latin typeface="Arial"/>
                <a:ea typeface="Arial"/>
                <a:cs typeface="Arial"/>
                <a:sym typeface="Arial"/>
              </a:rPr>
              <a:t> axes3d</a:t>
            </a:r>
            <a:endParaRPr sz="1500" dirty="0">
              <a:solidFill>
                <a:srgbClr val="008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8000"/>
                </a:solidFill>
                <a:latin typeface="Arial"/>
                <a:ea typeface="Arial"/>
                <a:cs typeface="Arial"/>
                <a:sym typeface="Arial"/>
              </a:rPr>
              <a:t># para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interativas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usar</a:t>
            </a:r>
            <a:r>
              <a:rPr lang="en-US" sz="1500" dirty="0">
                <a:solidFill>
                  <a:srgbClr val="008000"/>
                </a:solidFill>
                <a:latin typeface="Arial"/>
                <a:ea typeface="Arial"/>
                <a:cs typeface="Arial"/>
                <a:sym typeface="Arial"/>
              </a:rPr>
              <a:t> “notebook” </a:t>
            </a:r>
            <a:r>
              <a:rPr lang="en-US" sz="1500" dirty="0" err="1">
                <a:solidFill>
                  <a:srgbClr val="008000"/>
                </a:solidFill>
                <a:latin typeface="Arial"/>
                <a:ea typeface="Arial"/>
                <a:cs typeface="Arial"/>
                <a:sym typeface="Arial"/>
              </a:rPr>
              <a:t>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inves</a:t>
            </a:r>
            <a:r>
              <a:rPr lang="en-US" sz="1500" dirty="0">
                <a:solidFill>
                  <a:srgbClr val="008000"/>
                </a:solidFill>
                <a:latin typeface="Arial"/>
                <a:ea typeface="Arial"/>
                <a:cs typeface="Arial"/>
                <a:sym typeface="Arial"/>
              </a:rPr>
              <a:t> de “inline</a:t>
            </a:r>
            <a:r>
              <a:rPr lang="en-US" sz="1500" dirty="0">
                <a:solidFill>
                  <a:srgbClr val="000000"/>
                </a:solidFill>
                <a:latin typeface="Arial"/>
                <a:ea typeface="Arial"/>
                <a:cs typeface="Arial"/>
                <a:sym typeface="Arial"/>
              </a:rPr>
              <a:t>”</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chemeClr val="dk1"/>
                </a:solidFill>
                <a:latin typeface="Arial"/>
                <a:ea typeface="Arial"/>
                <a:cs typeface="Arial"/>
                <a:sym typeface="Arial"/>
              </a:rPr>
              <a:t>%</a:t>
            </a:r>
            <a:r>
              <a:rPr lang="en-US" sz="1500" dirty="0" err="1">
                <a:solidFill>
                  <a:schemeClr val="dk1"/>
                </a:solidFill>
                <a:latin typeface="Arial"/>
                <a:ea typeface="Arial"/>
                <a:cs typeface="Arial"/>
                <a:sym typeface="Arial"/>
              </a:rPr>
              <a:t>matplotlib</a:t>
            </a:r>
            <a:r>
              <a:rPr lang="en-US" sz="1500" dirty="0">
                <a:solidFill>
                  <a:schemeClr val="dk1"/>
                </a:solidFill>
                <a:latin typeface="Arial"/>
                <a:ea typeface="Arial"/>
                <a:cs typeface="Arial"/>
                <a:sym typeface="Arial"/>
              </a:rPr>
              <a:t> notebook</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ax = </a:t>
            </a: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(111, projection='3d')</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X, Y, Z = axes3d.get_test_data (0.1)</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ax.plot_wireframe</a:t>
            </a:r>
            <a:r>
              <a:rPr lang="en-US" sz="1500" dirty="0">
                <a:solidFill>
                  <a:srgbClr val="000000"/>
                </a:solidFill>
                <a:latin typeface="Arial"/>
                <a:ea typeface="Arial"/>
                <a:cs typeface="Arial"/>
                <a:sym typeface="Arial"/>
              </a:rPr>
              <a:t>(X, Y, Z)</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lvl="0" indent="0" algn="l" rtl="0">
              <a:spcBef>
                <a:spcPts val="0"/>
              </a:spcBef>
              <a:spcAft>
                <a:spcPts val="0"/>
              </a:spcAft>
              <a:buClr>
                <a:srgbClr val="008000"/>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('figura3d.png')</a:t>
            </a:r>
            <a:endParaRPr dirty="0"/>
          </a:p>
        </p:txBody>
      </p:sp>
      <p:pic>
        <p:nvPicPr>
          <p:cNvPr id="372" name="Google Shape;372;g70582b999c_0_0"/>
          <p:cNvPicPr preferRelativeResize="0"/>
          <p:nvPr/>
        </p:nvPicPr>
        <p:blipFill rotWithShape="1">
          <a:blip r:embed="rId3">
            <a:alphaModFix/>
          </a:blip>
          <a:srcRect l="19564" t="15120" r="9523" b="8204"/>
          <a:stretch/>
        </p:blipFill>
        <p:spPr>
          <a:xfrm>
            <a:off x="6855009" y="3253857"/>
            <a:ext cx="4829625" cy="3481271"/>
          </a:xfrm>
          <a:prstGeom prst="rect">
            <a:avLst/>
          </a:prstGeom>
          <a:noFill/>
          <a:ln>
            <a:noFill/>
          </a:ln>
        </p:spPr>
      </p:pic>
      <p:sp>
        <p:nvSpPr>
          <p:cNvPr id="6"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 3D</a:t>
            </a:r>
            <a:endParaRPr lang="nl-BE" dirty="0"/>
          </a:p>
        </p:txBody>
      </p:sp>
      <p:sp>
        <p:nvSpPr>
          <p:cNvPr id="2" name="TextBox 1"/>
          <p:cNvSpPr txBox="1"/>
          <p:nvPr/>
        </p:nvSpPr>
        <p:spPr>
          <a:xfrm>
            <a:off x="6855010" y="2869809"/>
            <a:ext cx="4829624" cy="384048"/>
          </a:xfrm>
          <a:prstGeom prst="rect">
            <a:avLst/>
          </a:prstGeom>
          <a:noFill/>
        </p:spPr>
        <p:txBody>
          <a:bodyPr wrap="square" rtlCol="0">
            <a:spAutoFit/>
          </a:bodyPr>
          <a:lstStyle/>
          <a:p>
            <a:pPr algn="ctr"/>
            <a:r>
              <a:rPr lang="pt-BR" b="1" dirty="0" smtClean="0">
                <a:solidFill>
                  <a:srgbClr val="00B0F0"/>
                </a:solidFill>
                <a:hlinkClick r:id="rId4"/>
              </a:rPr>
              <a:t>Exemplo: </a:t>
            </a:r>
            <a:r>
              <a:rPr lang="pt-BR" b="1" dirty="0">
                <a:solidFill>
                  <a:srgbClr val="00B0F0"/>
                </a:solidFill>
                <a:hlinkClick r:id="rId4"/>
              </a:rPr>
              <a:t>Figura_3D.ipynb</a:t>
            </a:r>
            <a:endParaRPr lang="pt-BR" b="1" dirty="0">
              <a:solidFill>
                <a:srgbClr val="00B0F0"/>
              </a:solidFill>
            </a:endParaRPr>
          </a:p>
        </p:txBody>
      </p:sp>
    </p:spTree>
    <p:extLst>
      <p:ext uri="{BB962C8B-B14F-4D97-AF65-F5344CB8AC3E}">
        <p14:creationId xmlns:p14="http://schemas.microsoft.com/office/powerpoint/2010/main" val="24594922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70582b999c_0_28"/>
          <p:cNvPicPr preferRelativeResize="0"/>
          <p:nvPr/>
        </p:nvPicPr>
        <p:blipFill rotWithShape="1">
          <a:blip r:embed="rId3">
            <a:alphaModFix/>
          </a:blip>
          <a:srcRect l="7331" t="11374" r="9728" b="6557"/>
          <a:stretch/>
        </p:blipFill>
        <p:spPr>
          <a:xfrm>
            <a:off x="7553542" y="2931317"/>
            <a:ext cx="3906425" cy="3092600"/>
          </a:xfrm>
          <a:prstGeom prst="rect">
            <a:avLst/>
          </a:prstGeom>
          <a:noFill/>
          <a:ln>
            <a:noFill/>
          </a:ln>
        </p:spPr>
      </p:pic>
      <p:sp>
        <p:nvSpPr>
          <p:cNvPr id="386" name="Google Shape;386;g70582b999c_0_28"/>
          <p:cNvSpPr txBox="1">
            <a:spLocks noGrp="1"/>
          </p:cNvSpPr>
          <p:nvPr>
            <p:ph type="body" idx="1"/>
          </p:nvPr>
        </p:nvSpPr>
        <p:spPr>
          <a:xfrm>
            <a:off x="838200" y="1345915"/>
            <a:ext cx="10397100" cy="53534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numpy</a:t>
            </a:r>
            <a:r>
              <a:rPr lang="en-US" sz="1000" dirty="0">
                <a:solidFill>
                  <a:schemeClr val="dk1"/>
                </a:solidFill>
                <a:latin typeface="Arial"/>
                <a:ea typeface="Arial"/>
                <a:cs typeface="Arial"/>
                <a:sym typeface="Arial"/>
              </a:rPr>
              <a:t> as np</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matplotlib.pyplot</a:t>
            </a:r>
            <a:r>
              <a:rPr lang="en-US" sz="1000" dirty="0">
                <a:solidFill>
                  <a:schemeClr val="dk1"/>
                </a:solidFill>
                <a:latin typeface="Arial"/>
                <a:ea typeface="Arial"/>
                <a:cs typeface="Arial"/>
                <a:sym typeface="Arial"/>
              </a:rPr>
              <a:t> as </a:t>
            </a:r>
            <a:r>
              <a:rPr lang="en-US" sz="1000" dirty="0" err="1">
                <a:solidFill>
                  <a:schemeClr val="dk1"/>
                </a:solidFill>
                <a:latin typeface="Arial"/>
                <a:ea typeface="Arial"/>
                <a:cs typeface="Arial"/>
                <a:sym typeface="Arial"/>
              </a:rPr>
              <a:t>plt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from </a:t>
            </a:r>
            <a:r>
              <a:rPr lang="en-US" sz="1000" dirty="0" err="1">
                <a:solidFill>
                  <a:schemeClr val="dk1"/>
                </a:solidFill>
                <a:latin typeface="Arial"/>
                <a:ea typeface="Arial"/>
                <a:cs typeface="Arial"/>
                <a:sym typeface="Arial"/>
              </a:rPr>
              <a:t>sklearn.neural_network</a:t>
            </a:r>
            <a:r>
              <a:rPr lang="en-US" sz="1000" dirty="0">
                <a:solidFill>
                  <a:schemeClr val="dk1"/>
                </a:solidFill>
                <a:latin typeface="Arial"/>
                <a:ea typeface="Arial"/>
                <a:cs typeface="Arial"/>
                <a:sym typeface="Arial"/>
              </a:rPr>
              <a:t> import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 </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importa</a:t>
            </a:r>
            <a:r>
              <a:rPr lang="en-US" sz="1000" dirty="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classe</a:t>
            </a:r>
            <a:r>
              <a:rPr lang="en-US" sz="1000" dirty="0" smtClean="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MLPRegressor</a:t>
            </a:r>
            <a:r>
              <a:rPr lang="en-US" sz="1000" dirty="0" smtClean="0">
                <a:solidFill>
                  <a:srgbClr val="008000"/>
                </a:solidFill>
                <a:latin typeface="Arial"/>
                <a:ea typeface="Arial"/>
                <a:cs typeface="Arial"/>
                <a:sym typeface="Arial"/>
              </a:rPr>
              <a:t> do modulo neural network</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matplotlib</a:t>
            </a:r>
            <a:r>
              <a:rPr lang="en-US" sz="1000" dirty="0">
                <a:solidFill>
                  <a:schemeClr val="dk1"/>
                </a:solidFill>
                <a:latin typeface="Arial"/>
                <a:ea typeface="Arial"/>
                <a:cs typeface="Arial"/>
                <a:sym typeface="Arial"/>
              </a:rPr>
              <a:t> inline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x = </a:t>
            </a:r>
            <a:r>
              <a:rPr lang="en-US" sz="1000" dirty="0" err="1">
                <a:solidFill>
                  <a:schemeClr val="dk1"/>
                </a:solidFill>
                <a:latin typeface="Arial"/>
                <a:ea typeface="Arial"/>
                <a:cs typeface="Arial"/>
                <a:sym typeface="Arial"/>
              </a:rPr>
              <a:t>np.arange</a:t>
            </a:r>
            <a:r>
              <a:rPr lang="en-US" sz="1000" dirty="0">
                <a:solidFill>
                  <a:schemeClr val="dk1"/>
                </a:solidFill>
                <a:latin typeface="Arial"/>
                <a:ea typeface="Arial"/>
                <a:cs typeface="Arial"/>
                <a:sym typeface="Arial"/>
              </a:rPr>
              <a:t>(-10, 10, 0.1)</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nSpc>
                <a:spcPct val="120000"/>
              </a:lnSpc>
              <a:spcBef>
                <a:spcPts val="0"/>
              </a:spcBef>
              <a:buClr>
                <a:schemeClr val="dk1"/>
              </a:buClr>
              <a:buSzPts val="1100"/>
              <a:buNone/>
            </a:pPr>
            <a:r>
              <a:rPr lang="en-US" sz="1000" dirty="0">
                <a:solidFill>
                  <a:schemeClr val="dk1"/>
                </a:solidFill>
                <a:latin typeface="Arial"/>
                <a:ea typeface="Arial"/>
                <a:cs typeface="Arial"/>
                <a:sym typeface="Arial"/>
              </a:rPr>
              <a:t>y </a:t>
            </a:r>
            <a:r>
              <a:rPr lang="en-US" sz="1000" dirty="0" smtClean="0">
                <a:solidFill>
                  <a:schemeClr val="dk1"/>
                </a:solidFill>
                <a:latin typeface="Arial"/>
                <a:ea typeface="Arial"/>
                <a:cs typeface="Arial"/>
                <a:sym typeface="Arial"/>
              </a:rPr>
              <a:t>= 12 + 3 </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np.exp</a:t>
            </a:r>
            <a:r>
              <a:rPr lang="en-US" sz="1000" dirty="0">
                <a:solidFill>
                  <a:schemeClr val="dk1"/>
                </a:solidFill>
                <a:latin typeface="Arial"/>
                <a:ea typeface="Arial"/>
                <a:cs typeface="Arial"/>
                <a:sym typeface="Arial"/>
              </a:rPr>
              <a:t>(-0.05*x) </a:t>
            </a:r>
            <a:r>
              <a:rPr lang="en-US" sz="1000" dirty="0" smtClean="0">
                <a:solidFill>
                  <a:schemeClr val="dk1"/>
                </a:solidFill>
                <a:latin typeface="Arial"/>
                <a:ea typeface="Arial"/>
                <a:cs typeface="Arial"/>
                <a:sym typeface="Arial"/>
              </a:rPr>
              <a:t>+ </a:t>
            </a:r>
            <a:r>
              <a:rPr lang="en-US" sz="1000" dirty="0">
                <a:solidFill>
                  <a:schemeClr val="dk1"/>
                </a:solidFill>
                <a:latin typeface="Arial"/>
                <a:ea typeface="Arial"/>
                <a:cs typeface="Arial"/>
                <a:sym typeface="Arial"/>
              </a:rPr>
              <a:t>1.4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(1.2*x) + 2.1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(-2.2*x + 3)</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faz</a:t>
            </a:r>
            <a:r>
              <a:rPr lang="en-US" sz="1000" dirty="0">
                <a:solidFill>
                  <a:srgbClr val="008000"/>
                </a:solidFill>
                <a:latin typeface="Arial"/>
                <a:ea typeface="Arial"/>
                <a:cs typeface="Arial"/>
                <a:sym typeface="Arial"/>
              </a:rPr>
              <a:t> com que o </a:t>
            </a:r>
            <a:r>
              <a:rPr lang="en-US" sz="1000" dirty="0" err="1">
                <a:solidFill>
                  <a:srgbClr val="008000"/>
                </a:solidFill>
                <a:latin typeface="Arial"/>
                <a:ea typeface="Arial"/>
                <a:cs typeface="Arial"/>
                <a:sym typeface="Arial"/>
              </a:rPr>
              <a:t>gerador</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numeros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aleatorios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sempre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forneca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mesmos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valores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err="1">
                <a:solidFill>
                  <a:schemeClr val="dk1"/>
                </a:solidFill>
                <a:latin typeface="Arial"/>
                <a:ea typeface="Arial"/>
                <a:cs typeface="Arial"/>
                <a:sym typeface="Arial"/>
              </a:rPr>
              <a:t>np.random.seed</a:t>
            </a:r>
            <a:r>
              <a:rPr lang="en-US" sz="1000" dirty="0">
                <a:solidFill>
                  <a:schemeClr val="dk1"/>
                </a:solidFill>
                <a:latin typeface="Arial"/>
                <a:ea typeface="Arial"/>
                <a:cs typeface="Arial"/>
                <a:sym typeface="Arial"/>
              </a:rPr>
              <a:t>(42)</a:t>
            </a:r>
            <a:r>
              <a:rPr lang="en-US" sz="1000" dirty="0">
                <a:solidFill>
                  <a:srgbClr val="008000"/>
                </a:solidFill>
                <a:latin typeface="Arial"/>
                <a:ea typeface="Arial"/>
                <a:cs typeface="Arial"/>
                <a:sym typeface="Arial"/>
              </a:rPr>
              <a:t> </a:t>
            </a:r>
            <a:endParaRPr sz="1000" dirty="0">
              <a:solidFill>
                <a:srgbClr val="008000"/>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adicionando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ruido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 y + </a:t>
            </a:r>
            <a:r>
              <a:rPr lang="en-US" sz="1000" dirty="0" err="1">
                <a:solidFill>
                  <a:schemeClr val="dk1"/>
                </a:solidFill>
                <a:latin typeface="Arial"/>
                <a:ea typeface="Arial"/>
                <a:cs typeface="Arial"/>
                <a:sym typeface="Arial"/>
              </a:rPr>
              <a:t>np.random.normal</a:t>
            </a:r>
            <a:r>
              <a:rPr lang="en-US" sz="1000" dirty="0">
                <a:solidFill>
                  <a:schemeClr val="dk1"/>
                </a:solidFill>
                <a:latin typeface="Arial"/>
                <a:ea typeface="Arial"/>
                <a:cs typeface="Arial"/>
                <a:sym typeface="Arial"/>
              </a:rPr>
              <a:t>(0, 0.5, size = </a:t>
            </a:r>
            <a:r>
              <a:rPr lang="en-US" sz="1000" dirty="0" err="1">
                <a:solidFill>
                  <a:schemeClr val="dk1"/>
                </a:solidFill>
                <a:latin typeface="Arial"/>
                <a:ea typeface="Arial"/>
                <a:cs typeface="Arial"/>
                <a:sym typeface="Arial"/>
              </a:rPr>
              <a:t>len</a:t>
            </a:r>
            <a:r>
              <a:rPr lang="en-US" sz="1000" dirty="0">
                <a:solidFill>
                  <a:schemeClr val="dk1"/>
                </a:solidFill>
                <a:latin typeface="Arial"/>
                <a:ea typeface="Arial"/>
                <a:cs typeface="Arial"/>
                <a:sym typeface="Arial"/>
              </a:rPr>
              <a:t>(y))</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trata</a:t>
            </a:r>
            <a:r>
              <a:rPr lang="en-US" sz="1000" dirty="0">
                <a:solidFill>
                  <a:srgbClr val="008000"/>
                </a:solidFill>
                <a:latin typeface="Arial"/>
                <a:ea typeface="Arial"/>
                <a:cs typeface="Arial"/>
                <a:sym typeface="Arial"/>
              </a:rPr>
              <a:t> o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curva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como</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problema</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regressao</a:t>
            </a:r>
            <a:r>
              <a:rPr lang="en-US" sz="1000" dirty="0">
                <a:solidFill>
                  <a:srgbClr val="008000"/>
                </a:solidFill>
                <a:latin typeface="Arial"/>
                <a:ea typeface="Arial"/>
                <a:cs typeface="Arial"/>
                <a:sym typeface="Arial"/>
              </a:rPr>
              <a:t> e </a:t>
            </a:r>
            <a:r>
              <a:rPr lang="en-US" sz="1000" dirty="0" err="1">
                <a:solidFill>
                  <a:srgbClr val="008000"/>
                </a:solidFill>
                <a:latin typeface="Arial"/>
                <a:ea typeface="Arial"/>
                <a:cs typeface="Arial"/>
                <a:sym typeface="Arial"/>
              </a:rPr>
              <a:t>treina</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modelo</a:t>
            </a:r>
            <a:r>
              <a:rPr lang="en-US" sz="1000" dirty="0">
                <a:solidFill>
                  <a:srgbClr val="008000"/>
                </a:solidFill>
                <a:latin typeface="Arial"/>
                <a:ea typeface="Arial"/>
                <a:cs typeface="Arial"/>
                <a:sym typeface="Arial"/>
              </a:rPr>
              <a:t> para que se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mlp</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hidden_layer_sizes</a:t>
            </a:r>
            <a:r>
              <a:rPr lang="en-US" sz="1000" dirty="0" smtClean="0">
                <a:solidFill>
                  <a:schemeClr val="dk1"/>
                </a:solidFill>
                <a:latin typeface="Arial"/>
                <a:ea typeface="Arial"/>
                <a:cs typeface="Arial"/>
                <a:sym typeface="Arial"/>
              </a:rPr>
              <a:t>=(50,25,10</a:t>
            </a:r>
            <a:r>
              <a:rPr lang="en-US" sz="1000" dirty="0">
                <a:solidFill>
                  <a:schemeClr val="dk1"/>
                </a:solidFill>
                <a:latin typeface="Arial"/>
                <a:ea typeface="Arial"/>
                <a:cs typeface="Arial"/>
                <a:sym typeface="Arial"/>
              </a:rPr>
              <a:t>), </a:t>
            </a:r>
            <a:r>
              <a:rPr lang="en-US" sz="1000" dirty="0" err="1" smtClean="0">
                <a:solidFill>
                  <a:schemeClr val="dk1"/>
                </a:solidFill>
                <a:latin typeface="Arial"/>
                <a:ea typeface="Arial"/>
                <a:cs typeface="Arial"/>
                <a:sym typeface="Arial"/>
              </a:rPr>
              <a:t>max_iter</a:t>
            </a:r>
            <a:r>
              <a:rPr lang="en-US" sz="1000" dirty="0" smtClean="0">
                <a:solidFill>
                  <a:schemeClr val="dk1"/>
                </a:solidFill>
                <a:latin typeface="Arial"/>
                <a:ea typeface="Arial"/>
                <a:cs typeface="Arial"/>
                <a:sym typeface="Arial"/>
              </a:rPr>
              <a:t>=10000</a:t>
            </a:r>
            <a:r>
              <a:rPr lang="en-US" sz="1000" dirty="0">
                <a:solidFill>
                  <a:schemeClr val="dk1"/>
                </a:solidFill>
                <a:latin typeface="Arial"/>
                <a:ea typeface="Arial"/>
                <a:cs typeface="Arial"/>
                <a:sym typeface="Arial"/>
              </a:rPr>
              <a:t>, solver='</a:t>
            </a:r>
            <a:r>
              <a:rPr lang="en-US" sz="1000" dirty="0" err="1">
                <a:solidFill>
                  <a:schemeClr val="dk1"/>
                </a:solidFill>
                <a:latin typeface="Arial"/>
                <a:ea typeface="Arial"/>
                <a:cs typeface="Arial"/>
                <a:sym typeface="Arial"/>
              </a:rPr>
              <a:t>lbfgs</a:t>
            </a:r>
            <a:r>
              <a:rPr lang="en-US" sz="1000" dirty="0">
                <a:solidFill>
                  <a:schemeClr val="dk1"/>
                </a:solidFill>
                <a:latin typeface="Arial"/>
                <a:ea typeface="Arial"/>
                <a:cs typeface="Arial"/>
                <a:sym typeface="Arial"/>
              </a:rPr>
              <a:t>', alpha=0.9, activation='</a:t>
            </a:r>
            <a:r>
              <a:rPr lang="en-US" sz="1000" dirty="0" err="1">
                <a:solidFill>
                  <a:schemeClr val="dk1"/>
                </a:solidFill>
                <a:latin typeface="Arial"/>
                <a:ea typeface="Arial"/>
                <a:cs typeface="Arial"/>
                <a:sym typeface="Arial"/>
              </a:rPr>
              <a:t>tanh</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mlp.fit</a:t>
            </a:r>
            <a:r>
              <a:rPr lang="en-US" sz="1000" dirty="0">
                <a:solidFill>
                  <a:schemeClr val="dk1"/>
                </a:solidFill>
                <a:latin typeface="Arial"/>
                <a:ea typeface="Arial"/>
                <a:cs typeface="Arial"/>
                <a:sym typeface="Arial"/>
              </a:rPr>
              <a:t>(x[:, None],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).predict(x[:, None])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smtClean="0">
                <a:solidFill>
                  <a:schemeClr val="dk1"/>
                </a:solidFill>
                <a:latin typeface="Arial"/>
                <a:ea typeface="Arial"/>
                <a:cs typeface="Arial"/>
                <a:sym typeface="Arial"/>
              </a:rPr>
              <a:t>plt.figure</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'o', label = 'dado original + </a:t>
            </a:r>
            <a:r>
              <a:rPr lang="en-US" sz="1000" dirty="0" err="1">
                <a:solidFill>
                  <a:schemeClr val="dk1"/>
                </a:solidFill>
                <a:latin typeface="Arial"/>
                <a:ea typeface="Arial"/>
                <a:cs typeface="Arial"/>
                <a:sym typeface="Arial"/>
              </a:rPr>
              <a:t>ruido</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y, 'k', label = 'dado original')</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'-r', label = '</a:t>
            </a:r>
            <a:r>
              <a:rPr lang="en-US" sz="1000" dirty="0" err="1">
                <a:solidFill>
                  <a:schemeClr val="dk1"/>
                </a:solidFill>
                <a:latin typeface="Arial"/>
                <a:ea typeface="Arial"/>
                <a:cs typeface="Arial"/>
                <a:sym typeface="Arial"/>
              </a:rPr>
              <a:t>curva</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ajustada</a:t>
            </a:r>
            <a:r>
              <a:rPr lang="en-US" sz="1000" dirty="0">
                <a:solidFill>
                  <a:schemeClr val="dk1"/>
                </a:solidFill>
                <a:latin typeface="Arial"/>
                <a:ea typeface="Arial"/>
                <a:cs typeface="Arial"/>
                <a:sym typeface="Arial"/>
              </a:rPr>
              <a:t> com MLP', </a:t>
            </a:r>
            <a:r>
              <a:rPr lang="en-US" sz="1000" dirty="0" err="1">
                <a:solidFill>
                  <a:schemeClr val="dk1"/>
                </a:solidFill>
                <a:latin typeface="Arial"/>
                <a:ea typeface="Arial"/>
                <a:cs typeface="Arial"/>
                <a:sym typeface="Arial"/>
              </a:rPr>
              <a:t>zorder</a:t>
            </a:r>
            <a:r>
              <a:rPr lang="en-US" sz="1000" dirty="0">
                <a:solidFill>
                  <a:schemeClr val="dk1"/>
                </a:solidFill>
                <a:latin typeface="Arial"/>
                <a:ea typeface="Arial"/>
                <a:cs typeface="Arial"/>
                <a:sym typeface="Arial"/>
              </a:rPr>
              <a:t> = 10)</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plt.legend</a:t>
            </a:r>
            <a:r>
              <a:rPr lang="en-US"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plt.xlabel</a:t>
            </a:r>
            <a:r>
              <a:rPr lang="en-US" sz="1000" dirty="0">
                <a:solidFill>
                  <a:schemeClr val="dk1"/>
                </a:solidFill>
                <a:latin typeface="Arial"/>
                <a:ea typeface="Arial"/>
                <a:cs typeface="Arial"/>
                <a:sym typeface="Arial"/>
              </a:rPr>
              <a:t>('X')</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plt.ylabel</a:t>
            </a:r>
            <a:r>
              <a:rPr lang="en-US" sz="1000" dirty="0">
                <a:solidFill>
                  <a:schemeClr val="dk1"/>
                </a:solidFill>
                <a:latin typeface="Arial"/>
                <a:ea typeface="Arial"/>
                <a:cs typeface="Arial"/>
                <a:sym typeface="Arial"/>
              </a:rPr>
              <a:t>('y</a:t>
            </a:r>
            <a:r>
              <a:rPr lang="en-US" sz="1000" dirty="0" smtClean="0">
                <a:solidFill>
                  <a:schemeClr val="dk1"/>
                </a:solidFill>
                <a:latin typeface="Arial"/>
                <a:ea typeface="Arial"/>
                <a:cs typeface="Arial"/>
                <a:sym typeface="Arial"/>
              </a:rPr>
              <a:t>')</a:t>
            </a:r>
          </a:p>
          <a:p>
            <a:pPr marL="0" marR="0" lvl="0" indent="0" algn="l" rtl="0">
              <a:lnSpc>
                <a:spcPct val="120000"/>
              </a:lnSpc>
              <a:spcBef>
                <a:spcPts val="0"/>
              </a:spcBef>
              <a:spcAft>
                <a:spcPts val="0"/>
              </a:spcAft>
              <a:buClr>
                <a:schemeClr val="dk1"/>
              </a:buClr>
              <a:buSzPts val="1100"/>
              <a:buNone/>
            </a:pPr>
            <a:endParaRPr lang="en-US" sz="1000" dirty="0">
              <a:solidFill>
                <a:schemeClr val="dk1"/>
              </a:solidFill>
              <a:latin typeface="Arial"/>
              <a:ea typeface="Arial"/>
              <a:cs typeface="Arial"/>
              <a:sym typeface="Arial"/>
            </a:endParaRPr>
          </a:p>
          <a:p>
            <a:pPr marL="0" lvl="0" indent="0">
              <a:spcBef>
                <a:spcPts val="0"/>
              </a:spcBef>
              <a:buClr>
                <a:srgbClr val="008000"/>
              </a:buClr>
              <a:buSzPts val="1875"/>
              <a:buNone/>
            </a:pPr>
            <a:r>
              <a:rPr lang="pt-BR" sz="1000" dirty="0">
                <a:solidFill>
                  <a:srgbClr val="008000"/>
                </a:solidFill>
                <a:latin typeface="Arial"/>
                <a:ea typeface="Arial"/>
                <a:cs typeface="Arial"/>
                <a:sym typeface="Arial"/>
              </a:rPr>
              <a:t># salva figura em arquivo</a:t>
            </a:r>
            <a:endParaRPr lang="pt-BR" sz="1000" dirty="0">
              <a:solidFill>
                <a:srgbClr val="000000"/>
              </a:solidFill>
              <a:latin typeface="Arial"/>
              <a:ea typeface="Arial"/>
              <a:cs typeface="Arial"/>
              <a:sym typeface="Arial"/>
            </a:endParaRPr>
          </a:p>
          <a:p>
            <a:pPr marL="0" lvl="0" indent="0">
              <a:lnSpc>
                <a:spcPct val="120000"/>
              </a:lnSpc>
              <a:spcBef>
                <a:spcPts val="0"/>
              </a:spcBef>
              <a:buClr>
                <a:schemeClr val="dk1"/>
              </a:buClr>
              <a:buSzPts val="1100"/>
              <a:buNone/>
            </a:pPr>
            <a:r>
              <a:rPr lang="pt-BR" sz="1000" dirty="0" smtClean="0">
                <a:solidFill>
                  <a:srgbClr val="000000"/>
                </a:solidFill>
                <a:latin typeface="Arial"/>
                <a:ea typeface="Arial"/>
                <a:cs typeface="Arial"/>
                <a:sym typeface="Arial"/>
              </a:rPr>
              <a:t>plt.savefig</a:t>
            </a:r>
            <a:r>
              <a:rPr lang="pt-BR" sz="1000" dirty="0">
                <a:solidFill>
                  <a:srgbClr val="000000"/>
                </a:solidFill>
                <a:latin typeface="Arial"/>
                <a:ea typeface="Arial"/>
                <a:cs typeface="Arial"/>
                <a:sym typeface="Arial"/>
              </a:rPr>
              <a:t>('mlp_regression.png</a:t>
            </a:r>
            <a:r>
              <a:rPr lang="pt-BR" sz="1000" dirty="0" smtClean="0">
                <a:solidFill>
                  <a:srgbClr val="000000"/>
                </a:solidFill>
                <a:latin typeface="Arial"/>
                <a:ea typeface="Arial"/>
                <a:cs typeface="Arial"/>
                <a:sym typeface="Arial"/>
              </a:rPr>
              <a:t>')</a:t>
            </a:r>
            <a:endParaRPr lang="pt-BR" sz="1000" dirty="0"/>
          </a:p>
        </p:txBody>
      </p:sp>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Ajuste de curva com Redes Neurais</a:t>
            </a:r>
            <a:endParaRPr lang="nl-BE" dirty="0"/>
          </a:p>
        </p:txBody>
      </p:sp>
      <p:sp>
        <p:nvSpPr>
          <p:cNvPr id="2" name="TextBox 1"/>
          <p:cNvSpPr txBox="1"/>
          <p:nvPr/>
        </p:nvSpPr>
        <p:spPr>
          <a:xfrm>
            <a:off x="6787713" y="2486812"/>
            <a:ext cx="5364930" cy="369332"/>
          </a:xfrm>
          <a:prstGeom prst="rect">
            <a:avLst/>
          </a:prstGeom>
          <a:noFill/>
        </p:spPr>
        <p:txBody>
          <a:bodyPr wrap="none" rtlCol="0">
            <a:spAutoFit/>
          </a:bodyPr>
          <a:lstStyle/>
          <a:p>
            <a:r>
              <a:rPr lang="pt-BR" b="1" dirty="0" smtClean="0">
                <a:solidFill>
                  <a:srgbClr val="00B0F0"/>
                </a:solidFill>
                <a:hlinkClick r:id="rId4"/>
              </a:rPr>
              <a:t>Exemplo: Ajuste_de_curva_com_Redes_Neurais.ipynb</a:t>
            </a:r>
            <a:endParaRPr lang="pt-BR" b="1" dirty="0">
              <a:solidFill>
                <a:srgbClr val="00B0F0"/>
              </a:solidFill>
            </a:endParaRPr>
          </a:p>
        </p:txBody>
      </p:sp>
    </p:spTree>
    <p:extLst>
      <p:ext uri="{BB962C8B-B14F-4D97-AF65-F5344CB8AC3E}">
        <p14:creationId xmlns:p14="http://schemas.microsoft.com/office/powerpoint/2010/main" val="310767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xmlns="" id="{EC432B31-D382-41FF-BB6B-2ABDD322424B}"/>
              </a:ext>
            </a:extLst>
          </p:cNvPr>
          <p:cNvSpPr>
            <a:spLocks noGrp="1"/>
          </p:cNvSpPr>
          <p:nvPr>
            <p:ph idx="1"/>
          </p:nvPr>
        </p:nvSpPr>
        <p:spPr>
          <a:xfrm>
            <a:off x="838200" y="1648915"/>
            <a:ext cx="11019020" cy="5156617"/>
          </a:xfrm>
        </p:spPr>
        <p:txBody>
          <a:bodyPr>
            <a:normAutofit fontScale="85000" lnSpcReduction="10000"/>
          </a:bodyPr>
          <a:lstStyle/>
          <a:p>
            <a:pPr marL="0" indent="0">
              <a:buNone/>
            </a:pPr>
            <a:r>
              <a:rPr lang="pt-BR" dirty="0" smtClean="0"/>
              <a:t>[</a:t>
            </a:r>
            <a:r>
              <a:rPr lang="pt-BR" dirty="0"/>
              <a:t>1</a:t>
            </a:r>
            <a:r>
              <a:rPr lang="pt-BR" dirty="0" smtClean="0"/>
              <a:t>] </a:t>
            </a:r>
            <a:r>
              <a:rPr lang="pt-BR" dirty="0"/>
              <a:t>Stuart Russell and Peter Norvig, “</a:t>
            </a:r>
            <a:r>
              <a:rPr lang="pt-BR" i="1" dirty="0"/>
              <a:t>Artificial Intelligence: A Modern Approach</a:t>
            </a:r>
            <a:r>
              <a:rPr lang="pt-BR" dirty="0"/>
              <a:t>,” Prentice Hall Series in Artificial Intelligence, 3rd ed., 2015.</a:t>
            </a:r>
          </a:p>
          <a:p>
            <a:pPr marL="0" indent="0">
              <a:buNone/>
            </a:pPr>
            <a:r>
              <a:rPr lang="pt-BR" dirty="0" smtClean="0"/>
              <a:t>[2] </a:t>
            </a:r>
            <a:r>
              <a:rPr lang="pt-BR" dirty="0"/>
              <a:t>Aurélien Géron, “</a:t>
            </a:r>
            <a:r>
              <a:rPr lang="pt-BR" i="1" dirty="0"/>
              <a:t>Hands-On Machine Learning with Scikit-Learn and TensorFlow: Concepts, Tools, and Techniques to Build Intelligent Systems</a:t>
            </a:r>
            <a:r>
              <a:rPr lang="pt-BR" dirty="0"/>
              <a:t>”, 1st ed., O'Reilly Media, 2017</a:t>
            </a:r>
            <a:r>
              <a:rPr lang="pt-BR" dirty="0" smtClean="0"/>
              <a:t>.</a:t>
            </a:r>
          </a:p>
          <a:p>
            <a:pPr marL="0" indent="0">
              <a:buNone/>
            </a:pPr>
            <a:r>
              <a:rPr lang="pt-BR" dirty="0" smtClean="0"/>
              <a:t>[3] </a:t>
            </a:r>
            <a:r>
              <a:rPr lang="pt-BR" dirty="0"/>
              <a:t>Joseph Misiti, “</a:t>
            </a:r>
            <a:r>
              <a:rPr lang="pt-BR" i="1" dirty="0"/>
              <a:t>Awesome Machine-Learning</a:t>
            </a:r>
            <a:r>
              <a:rPr lang="pt-BR" dirty="0"/>
              <a:t>,” on-line data base with several free and/or open-source books (https://github.com/josephmisiti/awesome-machine-learning</a:t>
            </a:r>
            <a:r>
              <a:rPr lang="pt-BR" dirty="0" smtClean="0"/>
              <a:t>).</a:t>
            </a:r>
            <a:endParaRPr lang="pt-BR" dirty="0"/>
          </a:p>
          <a:p>
            <a:pPr marL="0" indent="0">
              <a:buNone/>
            </a:pPr>
            <a:r>
              <a:rPr lang="pt-BR" dirty="0" smtClean="0"/>
              <a:t>[4] </a:t>
            </a:r>
            <a:r>
              <a:rPr lang="pt-BR" dirty="0"/>
              <a:t>Andriy Burkov, “</a:t>
            </a:r>
            <a:r>
              <a:rPr lang="pt-BR" i="1" dirty="0"/>
              <a:t>The Hundred-Page Machine-Learning Book</a:t>
            </a:r>
            <a:r>
              <a:rPr lang="pt-BR" dirty="0"/>
              <a:t>,” Andriy Burkov 2019.  </a:t>
            </a:r>
          </a:p>
          <a:p>
            <a:pPr marL="0" indent="0">
              <a:buNone/>
            </a:pPr>
            <a:r>
              <a:rPr lang="pt-BR" dirty="0" smtClean="0"/>
              <a:t>[5] </a:t>
            </a:r>
            <a:r>
              <a:rPr lang="pt-BR" dirty="0"/>
              <a:t>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smtClean="0"/>
              <a:t>[6] </a:t>
            </a:r>
            <a:r>
              <a:rPr lang="pt-BR" dirty="0"/>
              <a:t>S. Haykin, “</a:t>
            </a:r>
            <a:r>
              <a:rPr lang="pt-BR" i="1" dirty="0"/>
              <a:t>Neural Networks and Learning Machines</a:t>
            </a:r>
            <a:r>
              <a:rPr lang="pt-BR" dirty="0"/>
              <a:t>,” Prentice Hall, 3ª ed., 2008</a:t>
            </a:r>
            <a:r>
              <a:rPr lang="pt-BR" dirty="0" smtClean="0"/>
              <a:t>.</a:t>
            </a:r>
          </a:p>
          <a:p>
            <a:pPr marL="0" indent="0">
              <a:buNone/>
            </a:pPr>
            <a:r>
              <a:rPr lang="pt-BR" dirty="0" smtClean="0"/>
              <a:t>[</a:t>
            </a:r>
            <a:r>
              <a:rPr lang="pt-BR" dirty="0"/>
              <a:t>7</a:t>
            </a:r>
            <a:r>
              <a:rPr lang="pt-BR" dirty="0" smtClean="0"/>
              <a:t>] Coleção pessoal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0974049" cy="4785037"/>
          </a:xfrm>
        </p:spPr>
        <p:txBody>
          <a:bodyPr/>
          <a:lstStyle/>
          <a:p>
            <a:r>
              <a:rPr lang="en-US" dirty="0" err="1" smtClean="0"/>
              <a:t>Entregas</a:t>
            </a:r>
            <a:r>
              <a:rPr lang="en-US" dirty="0" smtClean="0"/>
              <a:t> de </a:t>
            </a:r>
            <a:r>
              <a:rPr lang="en-US" dirty="0" err="1" smtClean="0"/>
              <a:t>exercícios</a:t>
            </a:r>
            <a:r>
              <a:rPr lang="en-US" dirty="0" smtClean="0"/>
              <a:t> </a:t>
            </a:r>
            <a:r>
              <a:rPr lang="en-US" dirty="0" err="1" smtClean="0"/>
              <a:t>devem</a:t>
            </a:r>
            <a:r>
              <a:rPr lang="en-US" dirty="0" smtClean="0"/>
              <a:t> </a:t>
            </a:r>
            <a:r>
              <a:rPr lang="en-US" dirty="0" err="1" smtClean="0"/>
              <a:t>ser</a:t>
            </a:r>
            <a:r>
              <a:rPr lang="en-US" dirty="0" smtClean="0"/>
              <a:t> </a:t>
            </a:r>
            <a:r>
              <a:rPr lang="en-US" dirty="0" err="1" smtClean="0"/>
              <a:t>feitas</a:t>
            </a:r>
            <a:r>
              <a:rPr lang="en-US" dirty="0" smtClean="0"/>
              <a:t> no MS Teams.</a:t>
            </a:r>
          </a:p>
          <a:p>
            <a:pPr lvl="1"/>
            <a:r>
              <a:rPr lang="en-US" dirty="0" smtClean="0"/>
              <a:t>Se </a:t>
            </a:r>
            <a:r>
              <a:rPr lang="en-US" dirty="0" err="1"/>
              <a:t>atentem</a:t>
            </a:r>
            <a:r>
              <a:rPr lang="en-US" dirty="0"/>
              <a:t> </a:t>
            </a:r>
            <a:r>
              <a:rPr lang="en-US" dirty="0" err="1"/>
              <a:t>às</a:t>
            </a:r>
            <a:r>
              <a:rPr lang="en-US" dirty="0"/>
              <a:t> </a:t>
            </a:r>
            <a:r>
              <a:rPr lang="en-US" dirty="0" err="1"/>
              <a:t>datas</a:t>
            </a:r>
            <a:r>
              <a:rPr lang="en-US" dirty="0"/>
              <a:t> de </a:t>
            </a:r>
            <a:r>
              <a:rPr lang="en-US" dirty="0" err="1"/>
              <a:t>entrega</a:t>
            </a:r>
            <a:r>
              <a:rPr lang="en-US" dirty="0"/>
              <a:t> no </a:t>
            </a:r>
            <a:r>
              <a:rPr lang="en-US" dirty="0" smtClean="0"/>
              <a:t>MS Teams.</a:t>
            </a:r>
          </a:p>
          <a:p>
            <a:r>
              <a:rPr lang="pt-BR" dirty="0" smtClean="0"/>
              <a:t>Todo material do curso será disponibilizado no MS Teams e no GitHub: </a:t>
            </a:r>
            <a:endParaRPr lang="pt-BR" dirty="0"/>
          </a:p>
          <a:p>
            <a:pPr lvl="1"/>
            <a:r>
              <a:rPr lang="pt-BR" dirty="0" smtClean="0">
                <a:hlinkClick r:id="rId2"/>
              </a:rPr>
              <a:t>https</a:t>
            </a:r>
            <a:r>
              <a:rPr lang="pt-BR" dirty="0">
                <a:hlinkClick r:id="rId2"/>
              </a:rPr>
              <a:t>://</a:t>
            </a:r>
            <a:r>
              <a:rPr lang="pt-BR" dirty="0" smtClean="0">
                <a:hlinkClick r:id="rId2"/>
              </a:rPr>
              <a:t>github.com/zz4fap/t319_aprendizado_de_maquina</a:t>
            </a:r>
            <a:endParaRPr lang="pt-BR" dirty="0" smtClean="0"/>
          </a:p>
          <a:p>
            <a:r>
              <a:rPr lang="pt-BR" dirty="0" smtClean="0"/>
              <a:t>Horário de Atendimento</a:t>
            </a:r>
          </a:p>
          <a:p>
            <a:pPr lvl="1"/>
            <a:r>
              <a:rPr lang="pt-BR" dirty="0" smtClean="0"/>
              <a:t>Professor: </a:t>
            </a:r>
            <a:r>
              <a:rPr lang="pt-BR" dirty="0" smtClean="0"/>
              <a:t>Segundas-feiras das </a:t>
            </a:r>
            <a:r>
              <a:rPr lang="pt-BR" dirty="0" smtClean="0"/>
              <a:t>18:30 às 19:30 </a:t>
            </a:r>
            <a:r>
              <a:rPr lang="pt-BR" dirty="0" smtClean="0"/>
              <a:t>e Quartas-feiras das 15:30 às 16:30 via </a:t>
            </a:r>
            <a:r>
              <a:rPr lang="pt-BR" dirty="0" smtClean="0"/>
              <a:t>MS Teams.</a:t>
            </a:r>
          </a:p>
          <a:p>
            <a:pPr lvl="1"/>
            <a:r>
              <a:rPr lang="pt-BR" smtClean="0"/>
              <a:t>Monitor</a:t>
            </a:r>
            <a:r>
              <a:rPr lang="pt-BR" smtClean="0"/>
              <a:t>:</a:t>
            </a:r>
            <a:endParaRPr lang="pt-BR" dirty="0" smtClean="0"/>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smtClean="0"/>
              <a:t>Quiz</a:t>
            </a:r>
            <a:r>
              <a:rPr lang="pt-BR" dirty="0" smtClean="0"/>
              <a:t>: “</a:t>
            </a:r>
            <a:r>
              <a:rPr lang="pt-BR" i="1" dirty="0" smtClean="0"/>
              <a:t>T319 </a:t>
            </a:r>
            <a:r>
              <a:rPr lang="pt-BR" i="1" dirty="0"/>
              <a:t>- Quiz - Introdução (1S2021</a:t>
            </a:r>
            <a:r>
              <a:rPr lang="pt-BR" i="1" dirty="0" smtClean="0"/>
              <a:t>)</a:t>
            </a:r>
            <a:r>
              <a:rPr lang="pt-BR" dirty="0" smtClean="0"/>
              <a:t>” que se encontra no MS Teams.</a:t>
            </a:r>
          </a:p>
          <a:p>
            <a:r>
              <a:rPr lang="pt-BR" b="1" dirty="0" smtClean="0"/>
              <a:t>Exercício Prático</a:t>
            </a:r>
            <a:r>
              <a:rPr lang="pt-BR" dirty="0" smtClean="0"/>
              <a:t>: </a:t>
            </a:r>
            <a:r>
              <a:rPr lang="pt-BR" b="1" dirty="0" smtClean="0">
                <a:hlinkClick r:id="rId3"/>
              </a:rPr>
              <a:t>Laboratório #1</a:t>
            </a:r>
            <a:r>
              <a:rPr lang="pt-BR" dirty="0" smtClean="0"/>
              <a:t>.</a:t>
            </a:r>
          </a:p>
          <a:p>
            <a:pPr lvl="1"/>
            <a:r>
              <a:rPr lang="pt-BR" dirty="0" smtClean="0"/>
              <a:t>Pode ser baixado do </a:t>
            </a:r>
            <a:r>
              <a:rPr lang="pt-BR" dirty="0"/>
              <a:t>MS </a:t>
            </a:r>
            <a:r>
              <a:rPr lang="pt-BR" dirty="0" smtClean="0"/>
              <a:t>Teams ou do GitHub.</a:t>
            </a:r>
          </a:p>
          <a:p>
            <a:pPr lvl="1"/>
            <a:r>
              <a:rPr lang="pt-BR" dirty="0"/>
              <a:t>P</a:t>
            </a:r>
            <a:r>
              <a:rPr lang="pt-BR" dirty="0" smtClean="0"/>
              <a:t>ode ser respondido através do link acima (na nuvem) ou localmente.</a:t>
            </a:r>
          </a:p>
          <a:p>
            <a:pPr lvl="1"/>
            <a:r>
              <a:rPr lang="pt-BR" dirty="0" smtClean="0">
                <a:hlinkClick r:id="rId4"/>
              </a:rPr>
              <a:t>Instruções para resolução e entrega dos laboratórios</a:t>
            </a:r>
            <a:r>
              <a:rPr lang="pt-BR" dirty="0" smtClean="0"/>
              <a:t>.</a:t>
            </a:r>
          </a:p>
          <a:p>
            <a:pPr lvl="1"/>
            <a:endParaRPr lang="pt-BR" dirty="0"/>
          </a:p>
        </p:txBody>
      </p:sp>
    </p:spTree>
    <p:extLst>
      <p:ext uri="{BB962C8B-B14F-4D97-AF65-F5344CB8AC3E}">
        <p14:creationId xmlns:p14="http://schemas.microsoft.com/office/powerpoint/2010/main" val="2037160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Perguntas?</a:t>
            </a:r>
            <a:endParaRPr lang="pt-BR" sz="6600" b="1" i="1" dirty="0"/>
          </a:p>
        </p:txBody>
      </p:sp>
    </p:spTree>
    <p:extLst>
      <p:ext uri="{BB962C8B-B14F-4D97-AF65-F5344CB8AC3E}">
        <p14:creationId xmlns:p14="http://schemas.microsoft.com/office/powerpoint/2010/main" val="24438208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do curso</a:t>
            </a:r>
            <a:endParaRPr lang="nl-BE" dirty="0"/>
          </a:p>
        </p:txBody>
      </p:sp>
      <p:sp>
        <p:nvSpPr>
          <p:cNvPr id="3" name="Content Placeholder 2"/>
          <p:cNvSpPr>
            <a:spLocks noGrp="1"/>
          </p:cNvSpPr>
          <p:nvPr>
            <p:ph idx="1"/>
          </p:nvPr>
        </p:nvSpPr>
        <p:spPr>
          <a:xfrm>
            <a:off x="838199" y="1514007"/>
            <a:ext cx="10974049" cy="4662956"/>
          </a:xfrm>
        </p:spPr>
        <p:txBody>
          <a:bodyPr/>
          <a:lstStyle/>
          <a:p>
            <a:r>
              <a:rPr lang="pt-BR" dirty="0" smtClean="0"/>
              <a:t>Prova</a:t>
            </a:r>
          </a:p>
          <a:p>
            <a:pPr lvl="1"/>
            <a:r>
              <a:rPr lang="pt-BR" dirty="0" smtClean="0"/>
              <a:t>Uma (1) prova valendo 85% da nota.</a:t>
            </a:r>
          </a:p>
          <a:p>
            <a:pPr lvl="1"/>
            <a:r>
              <a:rPr lang="pt-BR" dirty="0" smtClean="0"/>
              <a:t>Data ainda será definida, mas será ao final do curso.</a:t>
            </a:r>
          </a:p>
          <a:p>
            <a:pPr lvl="1"/>
            <a:r>
              <a:rPr lang="pt-BR" dirty="0" smtClean="0"/>
              <a:t>Teórica/prática.</a:t>
            </a:r>
          </a:p>
          <a:p>
            <a:r>
              <a:rPr lang="pt-BR" dirty="0" smtClean="0"/>
              <a:t>Tarefas</a:t>
            </a:r>
          </a:p>
          <a:p>
            <a:pPr lvl="1"/>
            <a:r>
              <a:rPr lang="pt-BR" dirty="0" smtClean="0"/>
              <a:t>Exercícios (em grupo/individual) </a:t>
            </a:r>
            <a:r>
              <a:rPr lang="pt-BR" dirty="0"/>
              <a:t>e </a:t>
            </a:r>
            <a:r>
              <a:rPr lang="pt-BR" dirty="0" smtClean="0"/>
              <a:t>quizzes.</a:t>
            </a:r>
          </a:p>
          <a:p>
            <a:pPr lvl="1"/>
            <a:r>
              <a:rPr lang="pt-BR" dirty="0" smtClean="0"/>
              <a:t>15% da nota.</a:t>
            </a:r>
          </a:p>
          <a:p>
            <a:pPr lvl="1"/>
            <a:r>
              <a:rPr lang="pt-BR" dirty="0" smtClean="0"/>
              <a:t>Ao longo das aulas e para casa.</a:t>
            </a:r>
          </a:p>
          <a:p>
            <a:pPr lvl="1"/>
            <a:r>
              <a:rPr lang="pt-BR" dirty="0" smtClean="0">
                <a:hlinkClick r:id="rId3"/>
              </a:rPr>
              <a:t>Entregues no MS Teams</a:t>
            </a:r>
            <a:r>
              <a:rPr lang="pt-BR" dirty="0" smtClean="0"/>
              <a:t>.</a:t>
            </a:r>
          </a:p>
          <a:p>
            <a:r>
              <a:rPr lang="pt-BR" dirty="0" smtClean="0"/>
              <a:t>Presença</a:t>
            </a:r>
          </a:p>
          <a:p>
            <a:pPr lvl="1"/>
            <a:r>
              <a:rPr lang="pt-BR" dirty="0" smtClean="0"/>
              <a:t>Dada através da entrega de tarefas.</a:t>
            </a:r>
          </a:p>
        </p:txBody>
      </p:sp>
      <p:pic>
        <p:nvPicPr>
          <p:cNvPr id="4" name="Picture 3"/>
          <p:cNvPicPr>
            <a:picLocks noChangeAspect="1"/>
          </p:cNvPicPr>
          <p:nvPr/>
        </p:nvPicPr>
        <p:blipFill>
          <a:blip r:embed="rId4"/>
          <a:stretch>
            <a:fillRect/>
          </a:stretch>
        </p:blipFill>
        <p:spPr>
          <a:xfrm>
            <a:off x="9677400" y="0"/>
            <a:ext cx="2514600" cy="1819275"/>
          </a:xfrm>
          <a:prstGeom prst="rect">
            <a:avLst/>
          </a:prstGeom>
        </p:spPr>
      </p:pic>
      <p:pic>
        <p:nvPicPr>
          <p:cNvPr id="5" name="Picture 4"/>
          <p:cNvPicPr>
            <a:picLocks noChangeAspect="1"/>
          </p:cNvPicPr>
          <p:nvPr/>
        </p:nvPicPr>
        <p:blipFill>
          <a:blip r:embed="rId5"/>
          <a:stretch>
            <a:fillRect/>
          </a:stretch>
        </p:blipFill>
        <p:spPr>
          <a:xfrm>
            <a:off x="9144624" y="2428407"/>
            <a:ext cx="2533650" cy="1809750"/>
          </a:xfrm>
          <a:prstGeom prst="rect">
            <a:avLst/>
          </a:prstGeom>
        </p:spPr>
      </p:pic>
      <p:pic>
        <p:nvPicPr>
          <p:cNvPr id="6" name="Picture 5"/>
          <p:cNvPicPr>
            <a:picLocks noChangeAspect="1"/>
          </p:cNvPicPr>
          <p:nvPr/>
        </p:nvPicPr>
        <p:blipFill>
          <a:blip r:embed="rId6"/>
          <a:stretch>
            <a:fillRect/>
          </a:stretch>
        </p:blipFill>
        <p:spPr>
          <a:xfrm>
            <a:off x="9144624" y="5010150"/>
            <a:ext cx="2857500" cy="1600200"/>
          </a:xfrm>
          <a:prstGeom prst="rect">
            <a:avLst/>
          </a:prstGeom>
        </p:spPr>
      </p:pic>
      <p:pic>
        <p:nvPicPr>
          <p:cNvPr id="7" name="Picture 6"/>
          <p:cNvPicPr>
            <a:picLocks noChangeAspect="1"/>
          </p:cNvPicPr>
          <p:nvPr/>
        </p:nvPicPr>
        <p:blipFill>
          <a:blip r:embed="rId7"/>
          <a:stretch>
            <a:fillRect/>
          </a:stretch>
        </p:blipFill>
        <p:spPr>
          <a:xfrm>
            <a:off x="6325223" y="4375832"/>
            <a:ext cx="2619375" cy="1743075"/>
          </a:xfrm>
          <a:prstGeom prst="rect">
            <a:avLst/>
          </a:prstGeom>
        </p:spPr>
      </p:pic>
    </p:spTree>
    <p:extLst>
      <p:ext uri="{BB962C8B-B14F-4D97-AF65-F5344CB8AC3E}">
        <p14:creationId xmlns:p14="http://schemas.microsoft.com/office/powerpoint/2010/main" val="2883792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xmlns=""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xmlns=""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xmlns=""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xmlns=""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xmlns=""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xmlns=""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xmlns=""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xmlns="" id="{C04549A7-FF67-48B8-B0EE-75CF43A83803}"/>
              </a:ext>
            </a:extLst>
          </p:cNvPr>
          <p:cNvSpPr>
            <a:spLocks noGrp="1"/>
          </p:cNvSpPr>
          <p:nvPr>
            <p:ph idx="1"/>
          </p:nvPr>
        </p:nvSpPr>
        <p:spPr>
          <a:xfrm>
            <a:off x="838199" y="1515292"/>
            <a:ext cx="11121571" cy="3437770"/>
          </a:xfrm>
        </p:spPr>
        <p:txBody>
          <a:bodyPr>
            <a:normAutofit/>
          </a:bodyPr>
          <a:lstStyle/>
          <a:p>
            <a:r>
              <a:rPr lang="pt-BR" b="1" dirty="0" smtClean="0"/>
              <a:t>Emprego</a:t>
            </a:r>
            <a:r>
              <a:rPr lang="pt-BR" dirty="0"/>
              <a:t>: grandes companhias (e.g., Google, Facebook, Amazon, etc.) usam </a:t>
            </a:r>
            <a:r>
              <a:rPr lang="pt-BR" dirty="0" smtClean="0"/>
              <a:t>ML </a:t>
            </a:r>
            <a:r>
              <a:rPr lang="pt-BR" dirty="0"/>
              <a:t>para resolver os mais diversos tipos de problemas e assim </a:t>
            </a:r>
            <a:r>
              <a:rPr lang="pt-BR" dirty="0" smtClean="0"/>
              <a:t>aumentarem </a:t>
            </a:r>
            <a:r>
              <a:rPr lang="pt-BR" dirty="0"/>
              <a:t>sua eficiência/lucros</a:t>
            </a:r>
            <a:r>
              <a:rPr lang="pt-BR" dirty="0" smtClean="0"/>
              <a:t>.</a:t>
            </a:r>
          </a:p>
          <a:p>
            <a:r>
              <a:rPr lang="pt-BR" b="1" dirty="0" smtClean="0"/>
              <a:t>Pesquisa</a:t>
            </a:r>
            <a:r>
              <a:rPr lang="pt-BR" dirty="0"/>
              <a:t>: </a:t>
            </a:r>
            <a:r>
              <a:rPr lang="pt-BR" dirty="0" smtClean="0"/>
              <a:t>já </a:t>
            </a:r>
            <a:r>
              <a:rPr lang="pt-BR" dirty="0"/>
              <a:t>se prevê que ML terá um papel importante no desenvolvimento da próxima geração de redes móveis e sem-fio (e.g., 6G</a:t>
            </a:r>
            <a:r>
              <a:rPr lang="pt-BR" dirty="0" smtClean="0"/>
              <a:t>).</a:t>
            </a:r>
            <a:endParaRPr lang="pt-BR" b="1" dirty="0"/>
          </a:p>
        </p:txBody>
      </p:sp>
      <p:pic>
        <p:nvPicPr>
          <p:cNvPr id="2050" name="Picture 2" descr="Image result for facebook">
            <a:extLst>
              <a:ext uri="{FF2B5EF4-FFF2-40B4-BE49-F238E27FC236}">
                <a16:creationId xmlns:a16="http://schemas.microsoft.com/office/drawing/2014/main" xmlns="" id="{629596EE-D27E-4FA4-917F-4B2F4A295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86" t="35416" r="27236" b="36012"/>
          <a:stretch/>
        </p:blipFill>
        <p:spPr bwMode="auto">
          <a:xfrm>
            <a:off x="471737" y="5248872"/>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extLst>
              <a:ext uri="{FF2B5EF4-FFF2-40B4-BE49-F238E27FC236}">
                <a16:creationId xmlns:a16="http://schemas.microsoft.com/office/drawing/2014/main" xmlns="" id="{438DFBB1-BCAF-4232-8212-13512A523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52" t="30120" r="22993" b="25681"/>
          <a:stretch/>
        </p:blipFill>
        <p:spPr bwMode="auto">
          <a:xfrm>
            <a:off x="718078" y="6134034"/>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xmlns="" id="{0F346A9F-5169-48E9-BC8D-A7A56015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08" t="34383" r="8201" b="34383"/>
          <a:stretch/>
        </p:blipFill>
        <p:spPr bwMode="auto">
          <a:xfrm>
            <a:off x="2003894" y="5222814"/>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xmlns="" id="{F4203440-F9CD-4A35-AECB-4F9069DDD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265" y="604425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xmlns="" id="{889DF1D8-7481-4A46-9FD7-52BAF8D988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53" t="31200" r="10127" b="29116"/>
          <a:stretch/>
        </p:blipFill>
        <p:spPr bwMode="auto">
          <a:xfrm>
            <a:off x="4031922" y="510511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vidia">
            <a:extLst>
              <a:ext uri="{FF2B5EF4-FFF2-40B4-BE49-F238E27FC236}">
                <a16:creationId xmlns:a16="http://schemas.microsoft.com/office/drawing/2014/main" xmlns="" id="{62F81BFB-278E-4928-A70C-E7AC83E93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53" y="6119350"/>
            <a:ext cx="2397861" cy="4401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xmlns="" id="{E6493393-D074-45B9-BE4A-3BA7491789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2" t="26657" r="40708" b="30228"/>
          <a:stretch/>
        </p:blipFill>
        <p:spPr bwMode="auto">
          <a:xfrm>
            <a:off x="6573256" y="5087937"/>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aidu">
            <a:extLst>
              <a:ext uri="{FF2B5EF4-FFF2-40B4-BE49-F238E27FC236}">
                <a16:creationId xmlns:a16="http://schemas.microsoft.com/office/drawing/2014/main" xmlns="" id="{D995E053-2A75-4A0F-81A8-28CEE3F8C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170" y="5908064"/>
            <a:ext cx="2233381" cy="761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a16="http://schemas.microsoft.com/office/drawing/2014/main" xmlns="" id="{D2E42DB6-DBED-40AD-BE13-35A3205515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2131" y="5791674"/>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a16="http://schemas.microsoft.com/office/drawing/2014/main" xmlns="" id="{16E08342-ACB0-45D6-9003-A412614BF6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486" t="28911" r="9544" b="27731"/>
          <a:stretch/>
        </p:blipFill>
        <p:spPr bwMode="auto">
          <a:xfrm>
            <a:off x="8966006" y="5131995"/>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a16="http://schemas.microsoft.com/office/drawing/2014/main" xmlns="" id="{4D4C2FC0-11E7-423E-ADFE-E40E3FBE95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8824" y="4974789"/>
            <a:ext cx="776224" cy="786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9876" y="4301148"/>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ber Brand"/>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1438" t="36206" r="11647" b="36092"/>
          <a:stretch/>
        </p:blipFill>
        <p:spPr bwMode="auto">
          <a:xfrm>
            <a:off x="2284784" y="4486489"/>
            <a:ext cx="1291173" cy="4650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Twitter logo 2012.sv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1510" y="4003916"/>
            <a:ext cx="831631" cy="6699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ymbols of NASA | NASA"/>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5048" t="9581" r="25854" b="9094"/>
          <a:stretch/>
        </p:blipFill>
        <p:spPr bwMode="auto">
          <a:xfrm>
            <a:off x="4785988" y="3934856"/>
            <a:ext cx="1392283" cy="11530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ropbox Icon Transparent #327861 - Free Icons Library"/>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531" r="22933"/>
          <a:stretch/>
        </p:blipFill>
        <p:spPr bwMode="auto">
          <a:xfrm>
            <a:off x="10842171" y="3822203"/>
            <a:ext cx="1117599" cy="129427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Branding Guidelines | Spotify for Developers"/>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1691" t="26813" r="21672" b="31218"/>
          <a:stretch/>
        </p:blipFill>
        <p:spPr bwMode="auto">
          <a:xfrm>
            <a:off x="8813455" y="4141728"/>
            <a:ext cx="2095511" cy="64861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24088" b="27772"/>
          <a:stretch/>
        </p:blipFill>
        <p:spPr bwMode="auto">
          <a:xfrm>
            <a:off x="6234528" y="4301148"/>
            <a:ext cx="2350861" cy="54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a:t>
            </a:r>
            <a:endParaRPr lang="pt-BR" dirty="0"/>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8" y="1690687"/>
            <a:ext cx="8634985" cy="5056468"/>
          </a:xfrm>
        </p:spPr>
        <p:txBody>
          <a:bodyPr>
            <a:normAutofit fontScale="92500" lnSpcReduction="20000"/>
          </a:bodyPr>
          <a:lstStyle/>
          <a:p>
            <a:pPr marL="171450" lvl="0" indent="-171450">
              <a:lnSpc>
                <a:spcPct val="100000"/>
              </a:lnSpc>
              <a:spcBef>
                <a:spcPts val="0"/>
              </a:spcBef>
              <a:defRPr/>
            </a:pPr>
            <a:r>
              <a:rPr lang="pt-BR" dirty="0"/>
              <a:t>A ideia de criar uma máquina </a:t>
            </a:r>
            <a:r>
              <a:rPr lang="pt-BR" dirty="0" smtClean="0"/>
              <a:t>pensante que </a:t>
            </a:r>
            <a:r>
              <a:rPr lang="pt-BR" dirty="0"/>
              <a:t>imitasse as habilidades humanas é muito antiga, remontando à Grécia antiga.</a:t>
            </a:r>
          </a:p>
          <a:p>
            <a:pPr marL="171450" indent="-171450"/>
            <a:r>
              <a:rPr lang="pt-BR" b="1" dirty="0"/>
              <a:t>Mitologia grega</a:t>
            </a:r>
            <a:r>
              <a:rPr lang="pt-BR" dirty="0"/>
              <a:t>: Talos, um autômato (máquina que realiza ações que lembram humanos ou animais) criado para proteger a princesa Europa de </a:t>
            </a:r>
            <a:r>
              <a:rPr lang="pt-BR" dirty="0" smtClean="0"/>
              <a:t>Creta de invasores.</a:t>
            </a:r>
            <a:endParaRPr lang="pt-BR" dirty="0"/>
          </a:p>
          <a:p>
            <a:pPr marL="171450" indent="-171450"/>
            <a:r>
              <a:rPr lang="pt-BR" b="1" dirty="0"/>
              <a:t>300 A.C.</a:t>
            </a:r>
            <a:r>
              <a:rPr lang="pt-BR" dirty="0"/>
              <a:t>: Aristóteles almejava substituir a mão-de-obra escrava por objetos autônomos.</a:t>
            </a:r>
          </a:p>
          <a:p>
            <a:pPr marL="171450" indent="-171450"/>
            <a:r>
              <a:rPr lang="pt-BR" b="1" dirty="0" smtClean="0"/>
              <a:t>1822</a:t>
            </a:r>
            <a:r>
              <a:rPr lang="pt-BR" dirty="0"/>
              <a:t>: Charles Babbage cria os primeiros computadores mecânicos, as </a:t>
            </a:r>
            <a:r>
              <a:rPr lang="pt-BR" i="1" dirty="0"/>
              <a:t>máquinas diferencial</a:t>
            </a:r>
            <a:r>
              <a:rPr lang="pt-BR" dirty="0"/>
              <a:t> e </a:t>
            </a:r>
            <a:r>
              <a:rPr lang="pt-BR" i="1" dirty="0"/>
              <a:t>analítica</a:t>
            </a:r>
            <a:r>
              <a:rPr lang="pt-BR" dirty="0"/>
              <a:t>, se tornando o “</a:t>
            </a:r>
            <a:r>
              <a:rPr lang="pt-BR" i="1" dirty="0"/>
              <a:t>pai dos computadores</a:t>
            </a:r>
            <a:r>
              <a:rPr lang="pt-BR" dirty="0"/>
              <a:t>”.</a:t>
            </a:r>
          </a:p>
          <a:p>
            <a:pPr marL="171450" indent="-171450"/>
            <a:r>
              <a:rPr lang="pt-BR" b="1" dirty="0"/>
              <a:t>1837</a:t>
            </a:r>
            <a:r>
              <a:rPr lang="pt-BR" dirty="0"/>
              <a:t>: Ada Lovelace escreve o primeiro programa de computador para a </a:t>
            </a:r>
            <a:r>
              <a:rPr lang="pt-BR" i="1" dirty="0"/>
              <a:t>máquina analítica </a:t>
            </a:r>
            <a:r>
              <a:rPr lang="pt-BR" dirty="0"/>
              <a:t>de Babbage, se tornando a primeira “</a:t>
            </a:r>
            <a:r>
              <a:rPr lang="pt-BR" i="1" dirty="0"/>
              <a:t>programadora</a:t>
            </a:r>
            <a:r>
              <a:rPr lang="pt-BR" dirty="0" smtClean="0"/>
              <a:t>” conhecida.</a:t>
            </a:r>
            <a:endParaRPr lang="pt-BR" dirty="0"/>
          </a:p>
        </p:txBody>
      </p:sp>
      <p:pic>
        <p:nvPicPr>
          <p:cNvPr id="5" name="Picture 2" descr="https://upload.wikimedia.org/wikipedia/commons/thumb/c/c8/Didrachm_Phaistos_obverse_CdM.jpg/220px-Didrachm_Phaistos_obverse_CdM.jpg">
            <a:extLst>
              <a:ext uri="{FF2B5EF4-FFF2-40B4-BE49-F238E27FC236}">
                <a16:creationId xmlns:a16="http://schemas.microsoft.com/office/drawing/2014/main" xmlns="" id="{9D218B96-7A21-499E-99B6-19EB05FAE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441" y="234953"/>
            <a:ext cx="1340732" cy="13407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istóteles">
            <a:extLst>
              <a:ext uri="{FF2B5EF4-FFF2-40B4-BE49-F238E27FC236}">
                <a16:creationId xmlns:a16="http://schemas.microsoft.com/office/drawing/2014/main" xmlns="" id="{09521744-DEBA-49C0-B0C9-A478A186E4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8026" y="1532634"/>
            <a:ext cx="1108034" cy="1608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da lovelace">
            <a:extLst>
              <a:ext uri="{FF2B5EF4-FFF2-40B4-BE49-F238E27FC236}">
                <a16:creationId xmlns:a16="http://schemas.microsoft.com/office/drawing/2014/main" xmlns="" id="{6701E341-F08C-4B7C-83E6-81D393E53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060" y="3484806"/>
            <a:ext cx="1238225" cy="12382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biografiasyvidas.com/biografia/b/fotos/babbage_2.jpg">
            <a:extLst>
              <a:ext uri="{FF2B5EF4-FFF2-40B4-BE49-F238E27FC236}">
                <a16:creationId xmlns:a16="http://schemas.microsoft.com/office/drawing/2014/main" xmlns="" id="{D4EAB289-8CAC-4ABF-B285-D83ABB55D3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28026" y="5099786"/>
            <a:ext cx="1278779" cy="164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589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8" y="1690687"/>
            <a:ext cx="8215441" cy="5098587"/>
          </a:xfrm>
        </p:spPr>
        <p:txBody>
          <a:bodyPr>
            <a:normAutofit fontScale="92500" lnSpcReduction="10000"/>
          </a:bodyPr>
          <a:lstStyle/>
          <a:p>
            <a:pPr marL="171450" indent="-171450"/>
            <a:r>
              <a:rPr lang="pt-BR" b="1" dirty="0" smtClean="0"/>
              <a:t>1847</a:t>
            </a:r>
            <a:r>
              <a:rPr lang="pt-BR" dirty="0" smtClean="0"/>
              <a:t>: George Boole cria a lógica booleana, lançando as bases para a era da informação.</a:t>
            </a:r>
          </a:p>
          <a:p>
            <a:pPr marL="171450" indent="-171450"/>
            <a:r>
              <a:rPr lang="pt-BR" b="1" dirty="0" smtClean="0"/>
              <a:t>1943</a:t>
            </a:r>
            <a:r>
              <a:rPr lang="pt-BR" dirty="0" smtClean="0"/>
              <a:t>: McCulloch e Pitts propõem um modelo matemático para o funcionamento de um neurônio. Lançando as bases para a criação das redes neurais artificiais.</a:t>
            </a:r>
          </a:p>
          <a:p>
            <a:pPr marL="171450" indent="-171450"/>
            <a:r>
              <a:rPr lang="pt-BR" b="1" dirty="0" smtClean="0"/>
              <a:t>1950</a:t>
            </a:r>
            <a:r>
              <a:rPr lang="pt-BR" dirty="0" smtClean="0"/>
              <a:t>: Alan Turing cria o “</a:t>
            </a:r>
            <a:r>
              <a:rPr lang="pt-BR" i="1" dirty="0" smtClean="0"/>
              <a:t>teste de Turing</a:t>
            </a:r>
            <a:r>
              <a:rPr lang="pt-BR" dirty="0" smtClean="0"/>
              <a:t>”, que testa a capacidade de uma máquina em exibir comportamento inteligente indistinguível ao de um ser humano.</a:t>
            </a:r>
          </a:p>
          <a:p>
            <a:pPr marL="171450" indent="-171450"/>
            <a:r>
              <a:rPr lang="pt-BR" b="1" dirty="0" smtClean="0"/>
              <a:t>1952</a:t>
            </a:r>
            <a:r>
              <a:rPr lang="pt-BR" dirty="0" smtClean="0"/>
              <a:t>: Arthur Samuel cria o primeiro programa de auto-aprendizagem (que mais tarde seria chamado de </a:t>
            </a:r>
            <a:r>
              <a:rPr lang="pt-BR" i="1" dirty="0" smtClean="0"/>
              <a:t>aprendizado de máquina</a:t>
            </a:r>
            <a:r>
              <a:rPr lang="pt-BR" dirty="0" smtClean="0"/>
              <a:t>) do mundo, o </a:t>
            </a:r>
            <a:r>
              <a:rPr lang="pt-BR" i="1" dirty="0" smtClean="0"/>
              <a:t>Checkers-Player</a:t>
            </a:r>
            <a:r>
              <a:rPr lang="pt-BR" dirty="0" smtClean="0"/>
              <a:t>, sendo a primeira demonstração do conceito de inteligência artificial.</a:t>
            </a:r>
          </a:p>
        </p:txBody>
      </p:sp>
      <p:pic>
        <p:nvPicPr>
          <p:cNvPr id="4" name="Picture 2" descr="Image result for john mccarthy">
            <a:extLst>
              <a:ext uri="{FF2B5EF4-FFF2-40B4-BE49-F238E27FC236}">
                <a16:creationId xmlns:a16="http://schemas.microsoft.com/office/drawing/2014/main" xmlns="" id="{DE19C2DF-8078-4102-B550-A92881BF29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3640" y="5501390"/>
            <a:ext cx="1379513" cy="1287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a:extLst>
              <a:ext uri="{FF2B5EF4-FFF2-40B4-BE49-F238E27FC236}">
                <a16:creationId xmlns:a16="http://schemas.microsoft.com/office/drawing/2014/main" xmlns="" id="{0862E423-1136-4EDB-B2A9-B1FA8CD4B8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1110" y="1363032"/>
            <a:ext cx="1115066" cy="14886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NIAC">
            <a:extLst>
              <a:ext uri="{FF2B5EF4-FFF2-40B4-BE49-F238E27FC236}">
                <a16:creationId xmlns:a16="http://schemas.microsoft.com/office/drawing/2014/main" xmlns="" id="{A7485DFF-FD1A-4CA1-88F9-4E9A4732E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170" y="4265853"/>
            <a:ext cx="1473633" cy="11094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erceptron">
            <a:extLst>
              <a:ext uri="{FF2B5EF4-FFF2-40B4-BE49-F238E27FC236}">
                <a16:creationId xmlns:a16="http://schemas.microsoft.com/office/drawing/2014/main" xmlns="" id="{0479D633-174D-4192-A861-8562799275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8098" y="2995878"/>
            <a:ext cx="2510109" cy="10789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orge Boole | British mathematician | Britannic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2202" y="239080"/>
            <a:ext cx="1130950" cy="132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8"/>
            <a:ext cx="8343301" cy="5160111"/>
          </a:xfrm>
        </p:spPr>
        <p:txBody>
          <a:bodyPr>
            <a:normAutofit fontScale="92500" lnSpcReduction="10000"/>
          </a:bodyPr>
          <a:lstStyle/>
          <a:p>
            <a:pPr marL="171450" indent="-171450"/>
            <a:r>
              <a:rPr lang="pt-BR" b="1" dirty="0"/>
              <a:t>1956</a:t>
            </a:r>
            <a:r>
              <a:rPr lang="pt-BR" dirty="0"/>
              <a:t>: Surgimento da área de pesquisa em IA em um workshop no Dartmouth College nos EUA onde o termo IA foi cunhado por John McCarthy</a:t>
            </a:r>
            <a:r>
              <a:rPr lang="pt-BR" dirty="0" smtClean="0"/>
              <a:t>.</a:t>
            </a:r>
            <a:endParaRPr lang="pt-BR" b="1" dirty="0" smtClean="0"/>
          </a:p>
          <a:p>
            <a:pPr marL="171450" indent="-171450"/>
            <a:r>
              <a:rPr lang="pt-BR" b="1" dirty="0" smtClean="0"/>
              <a:t>1958</a:t>
            </a:r>
            <a:r>
              <a:rPr lang="pt-BR" dirty="0"/>
              <a:t>: Frank Rosenblatt cria a primeira rede neural artificial, chamada de </a:t>
            </a:r>
            <a:r>
              <a:rPr lang="pt-BR" i="1" dirty="0"/>
              <a:t>Perceptron</a:t>
            </a:r>
            <a:r>
              <a:rPr lang="pt-BR" dirty="0"/>
              <a:t>.</a:t>
            </a:r>
          </a:p>
          <a:p>
            <a:pPr marL="171450" indent="-171450"/>
            <a:r>
              <a:rPr lang="pt-BR" b="1" dirty="0"/>
              <a:t>1959</a:t>
            </a:r>
            <a:r>
              <a:rPr lang="pt-BR" dirty="0"/>
              <a:t>: Arthur Samuel cunha o termo </a:t>
            </a:r>
            <a:r>
              <a:rPr lang="pt-BR" i="1" dirty="0"/>
              <a:t>Aprendizado de Máquina </a:t>
            </a:r>
            <a:r>
              <a:rPr lang="pt-BR" dirty="0"/>
              <a:t>enquanto trabalhava na IBM.</a:t>
            </a:r>
          </a:p>
          <a:p>
            <a:pPr marL="171450" indent="-171450"/>
            <a:r>
              <a:rPr lang="pt-BR" b="1" dirty="0"/>
              <a:t>1970-1980</a:t>
            </a:r>
            <a:r>
              <a:rPr lang="pt-BR" dirty="0"/>
              <a:t>: Devido a limitação dos computadores da época, IA atravessou alguns </a:t>
            </a:r>
            <a:r>
              <a:rPr lang="pt-BR" b="1" i="1" dirty="0"/>
              <a:t>invernos</a:t>
            </a:r>
            <a:r>
              <a:rPr lang="pt-BR" dirty="0"/>
              <a:t>, i.e., interesse e financiamentos na área diminuíram drasticamente</a:t>
            </a:r>
            <a:r>
              <a:rPr lang="pt-BR" dirty="0" smtClean="0"/>
              <a:t>.</a:t>
            </a:r>
            <a:endParaRPr lang="pt-BR" dirty="0"/>
          </a:p>
          <a:p>
            <a:pPr marL="171450" indent="-171450"/>
            <a:r>
              <a:rPr lang="pt-BR" b="1" dirty="0"/>
              <a:t>1986</a:t>
            </a:r>
            <a:r>
              <a:rPr lang="pt-BR" dirty="0"/>
              <a:t>: Ascensão do aprendizado de máquina: redes neurais retornam a popularidade e grandes avanços em algoritmos e aplicações de ML</a:t>
            </a:r>
            <a:r>
              <a:rPr lang="pt-BR" dirty="0" smtClean="0"/>
              <a:t>.</a:t>
            </a:r>
            <a:endParaRPr lang="pt-BR" dirty="0"/>
          </a:p>
        </p:txBody>
      </p:sp>
      <p:pic>
        <p:nvPicPr>
          <p:cNvPr id="9" name="Picture 12" descr="Image result for perceptron">
            <a:extLst>
              <a:ext uri="{FF2B5EF4-FFF2-40B4-BE49-F238E27FC236}">
                <a16:creationId xmlns:a16="http://schemas.microsoft.com/office/drawing/2014/main" xmlns="" id="{72F489A9-FB97-4D0C-B0D2-799A234A4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501" y="203618"/>
            <a:ext cx="2844034" cy="1648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chine learning">
            <a:extLst>
              <a:ext uri="{FF2B5EF4-FFF2-40B4-BE49-F238E27FC236}">
                <a16:creationId xmlns:a16="http://schemas.microsoft.com/office/drawing/2014/main" xmlns="" id="{322770BB-38B5-4500-A6C0-20035CF36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709" y="2077483"/>
            <a:ext cx="2398122" cy="13429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Q5wdKDGBpaQixLjeofLa5ZsTlyqhbDumUZDz08Loc4F_Uaq5mI&amp;s">
            <a:extLst>
              <a:ext uri="{FF2B5EF4-FFF2-40B4-BE49-F238E27FC236}">
                <a16:creationId xmlns:a16="http://schemas.microsoft.com/office/drawing/2014/main" xmlns="" id="{60FE6413-125D-4633-93FE-C3E00FB7D8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166"/>
          <a:stretch/>
        </p:blipFill>
        <p:spPr bwMode="auto">
          <a:xfrm>
            <a:off x="9181501" y="3645721"/>
            <a:ext cx="2371450" cy="1382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in ascen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3684" y="5214205"/>
            <a:ext cx="2171851" cy="137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603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3336</TotalTime>
  <Words>6912</Words>
  <Application>Microsoft Office PowerPoint</Application>
  <PresentationFormat>Widescreen</PresentationFormat>
  <Paragraphs>701</Paragraphs>
  <Slides>51</Slides>
  <Notes>37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Cambria Math</vt:lpstr>
      <vt:lpstr>Wingdings</vt:lpstr>
      <vt:lpstr>Tema do Office</vt:lpstr>
      <vt:lpstr>T319 - Introdução ao Aprendizado de Máquina: Introdução</vt:lpstr>
      <vt:lpstr>A disciplina</vt:lpstr>
      <vt:lpstr>Cronograma</vt:lpstr>
      <vt:lpstr>Objetivo do curso</vt:lpstr>
      <vt:lpstr>Avaliação do curso</vt:lpstr>
      <vt:lpstr>Motivação</vt:lpstr>
      <vt:lpstr>Um pouco de história</vt:lpstr>
      <vt:lpstr>Um pouco de história (continuação)</vt:lpstr>
      <vt:lpstr>Um pouco de história (continuação)</vt:lpstr>
      <vt:lpstr>Um pouco de história (continuação)</vt:lpstr>
      <vt:lpstr>Inteligência + Artificial (IA)</vt:lpstr>
      <vt:lpstr>Definições e objetivo da IA</vt:lpstr>
      <vt:lpstr>Inteligência Artificial</vt:lpstr>
      <vt:lpstr>Algumas aplicações de IA</vt:lpstr>
      <vt:lpstr>Exemplos interessantes do uso de IA</vt:lpstr>
      <vt:lpstr>Foco do curso</vt:lpstr>
      <vt:lpstr>Mas então, o que é ML?</vt:lpstr>
      <vt:lpstr>Por que ML se tornou tão importante?</vt:lpstr>
      <vt:lpstr>Tipos de Aprendizado de Máquina</vt:lpstr>
      <vt:lpstr>Aprendizado Supervisionado</vt:lpstr>
      <vt:lpstr>Principais Algoritmos para Aprendizado Supervisionado</vt:lpstr>
      <vt:lpstr>Aprendizado Não-Supervisionado</vt:lpstr>
      <vt:lpstr>Principais Algoritmos para Aprendizado Não-Supervisionado</vt:lpstr>
      <vt:lpstr>Principais Algoritmos para Aprendizado Não-Supervisionado (continuação)</vt:lpstr>
      <vt:lpstr>Aprendizado Semi-Supervisionado</vt:lpstr>
      <vt:lpstr>Aprendizado Por Reforço</vt:lpstr>
      <vt:lpstr>Principais Algoritmos de Aprendizado Por Reforço</vt:lpstr>
      <vt:lpstr>Aprendizado Metaheurístico</vt:lpstr>
      <vt:lpstr>Principais Algoritmos de Aprendizado Metaheurístico</vt:lpstr>
      <vt:lpstr>Tipos de Treinamento</vt:lpstr>
      <vt:lpstr>Treinamento incremental</vt:lpstr>
      <vt:lpstr>Treinamento em batelada</vt:lpstr>
      <vt:lpstr>PowerPoint Presentation</vt:lpstr>
      <vt:lpstr>O que é Python?</vt:lpstr>
      <vt:lpstr>Por que Python?</vt:lpstr>
      <vt:lpstr>Executando códigos Python na nuvem</vt:lpstr>
      <vt:lpstr>Jupyter</vt:lpstr>
      <vt:lpstr>Goolge Colaboratory (Colab)</vt:lpstr>
      <vt:lpstr>Instalando o Python, Jupyter e outras ferramentas</vt:lpstr>
      <vt:lpstr>PowerPoint Presentation</vt:lpstr>
      <vt:lpstr>PowerPoint Presentation</vt:lpstr>
      <vt:lpstr>PowerPoint Presentation</vt:lpstr>
      <vt:lpstr>PowerPoint Presentation</vt:lpstr>
      <vt:lpstr>Referências</vt:lpstr>
      <vt:lpstr>Avisos</vt:lpstr>
      <vt:lpstr>Tarefas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1326</cp:revision>
  <dcterms:created xsi:type="dcterms:W3CDTF">2020-01-20T13:50:05Z</dcterms:created>
  <dcterms:modified xsi:type="dcterms:W3CDTF">2021-02-08T16:30:03Z</dcterms:modified>
</cp:coreProperties>
</file>